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86"/>
  </p:notesMasterIdLst>
  <p:handoutMasterIdLst>
    <p:handoutMasterId r:id="rId87"/>
  </p:handoutMasterIdLst>
  <p:sldIdLst>
    <p:sldId id="390" r:id="rId2"/>
    <p:sldId id="376" r:id="rId3"/>
    <p:sldId id="327" r:id="rId4"/>
    <p:sldId id="377" r:id="rId5"/>
    <p:sldId id="379" r:id="rId6"/>
    <p:sldId id="378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75" r:id="rId23"/>
    <p:sldId id="335" r:id="rId24"/>
    <p:sldId id="336" r:id="rId25"/>
    <p:sldId id="337" r:id="rId26"/>
    <p:sldId id="389" r:id="rId27"/>
    <p:sldId id="338" r:id="rId28"/>
    <p:sldId id="339" r:id="rId29"/>
    <p:sldId id="340" r:id="rId30"/>
    <p:sldId id="341" r:id="rId31"/>
    <p:sldId id="342" r:id="rId32"/>
    <p:sldId id="343" r:id="rId33"/>
    <p:sldId id="391" r:id="rId34"/>
    <p:sldId id="349" r:id="rId35"/>
    <p:sldId id="350" r:id="rId36"/>
    <p:sldId id="392" r:id="rId37"/>
    <p:sldId id="351" r:id="rId38"/>
    <p:sldId id="354" r:id="rId39"/>
    <p:sldId id="353" r:id="rId40"/>
    <p:sldId id="393" r:id="rId41"/>
    <p:sldId id="394" r:id="rId42"/>
    <p:sldId id="395" r:id="rId43"/>
    <p:sldId id="344" r:id="rId44"/>
    <p:sldId id="345" r:id="rId45"/>
    <p:sldId id="396" r:id="rId46"/>
    <p:sldId id="346" r:id="rId47"/>
    <p:sldId id="347" r:id="rId48"/>
    <p:sldId id="348" r:id="rId49"/>
    <p:sldId id="397" r:id="rId50"/>
    <p:sldId id="398" r:id="rId51"/>
    <p:sldId id="357" r:id="rId52"/>
    <p:sldId id="358" r:id="rId53"/>
    <p:sldId id="359" r:id="rId54"/>
    <p:sldId id="399" r:id="rId55"/>
    <p:sldId id="361" r:id="rId56"/>
    <p:sldId id="400" r:id="rId57"/>
    <p:sldId id="401" r:id="rId58"/>
    <p:sldId id="403" r:id="rId59"/>
    <p:sldId id="402" r:id="rId60"/>
    <p:sldId id="404" r:id="rId61"/>
    <p:sldId id="405" r:id="rId62"/>
    <p:sldId id="411" r:id="rId63"/>
    <p:sldId id="413" r:id="rId64"/>
    <p:sldId id="419" r:id="rId65"/>
    <p:sldId id="420" r:id="rId66"/>
    <p:sldId id="406" r:id="rId67"/>
    <p:sldId id="407" r:id="rId68"/>
    <p:sldId id="408" r:id="rId69"/>
    <p:sldId id="409" r:id="rId70"/>
    <p:sldId id="410" r:id="rId71"/>
    <p:sldId id="421" r:id="rId72"/>
    <p:sldId id="370" r:id="rId73"/>
    <p:sldId id="373" r:id="rId74"/>
    <p:sldId id="422" r:id="rId75"/>
    <p:sldId id="432" r:id="rId76"/>
    <p:sldId id="433" r:id="rId77"/>
    <p:sldId id="434" r:id="rId78"/>
    <p:sldId id="435" r:id="rId79"/>
    <p:sldId id="482" r:id="rId80"/>
    <p:sldId id="483" r:id="rId81"/>
    <p:sldId id="484" r:id="rId82"/>
    <p:sldId id="431" r:id="rId83"/>
    <p:sldId id="485" r:id="rId84"/>
    <p:sldId id="325" r:id="rId85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  <a:srgbClr val="6699FF"/>
    <a:srgbClr val="FF9999"/>
    <a:srgbClr val="0000FF"/>
    <a:srgbClr val="FFFFFF"/>
    <a:srgbClr val="CCCCFF"/>
    <a:srgbClr val="009E00"/>
    <a:srgbClr val="FF9933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3514" autoAdjust="0"/>
  </p:normalViewPr>
  <p:slideViewPr>
    <p:cSldViewPr snapToGrid="0">
      <p:cViewPr>
        <p:scale>
          <a:sx n="125" d="100"/>
          <a:sy n="125" d="100"/>
        </p:scale>
        <p:origin x="133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3780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F3908-8432-46C2-9A97-2AAB410800A8}" type="slidenum">
              <a:rPr lang="ko-KR" altLang="en-US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799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b="1" cap="all" baseline="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4047C9-2C84-E84F-6E9D-EB673C489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544" y="452984"/>
            <a:ext cx="4175418" cy="2976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533328-87CC-2A3A-BDB7-54E404D09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5" y="30156"/>
            <a:ext cx="2325757" cy="19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4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1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942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 marL="320040" indent="-320040">
              <a:buSzPct val="80000"/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편집하려면 클릭</a:t>
            </a:r>
          </a:p>
          <a:p>
            <a:pPr lvl="1" eaLnBrk="1" latinLnBrk="0" hangingPunct="1"/>
            <a:r>
              <a:rPr lang="ko-KR" altLang="en-US" dirty="0"/>
              <a:t>두 번째 수준</a:t>
            </a:r>
          </a:p>
          <a:p>
            <a:pPr lvl="2" eaLnBrk="1" latinLnBrk="0" hangingPunct="1"/>
            <a:r>
              <a:rPr lang="ko-KR" altLang="en-US" dirty="0"/>
              <a:t>세 번째 수준</a:t>
            </a:r>
          </a:p>
          <a:p>
            <a:pPr lvl="3" eaLnBrk="1" latinLnBrk="0" hangingPunct="1"/>
            <a:r>
              <a:rPr lang="ko-KR" altLang="en-US" dirty="0"/>
              <a:t>네 번째 수준</a:t>
            </a:r>
          </a:p>
          <a:p>
            <a:pPr lvl="4" eaLnBrk="1" latinLnBrk="0" hangingPunct="1"/>
            <a:r>
              <a:rPr lang="ko-KR" altLang="en-US" dirty="0"/>
              <a:t>다섯 번째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21385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5677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373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961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9023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편집하려면 클릭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6157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7D4B3D-2708-51A6-3592-DC80815C6A5A}"/>
              </a:ext>
            </a:extLst>
          </p:cNvPr>
          <p:cNvSpPr/>
          <p:nvPr userDrawn="1"/>
        </p:nvSpPr>
        <p:spPr>
          <a:xfrm>
            <a:off x="2" y="1282709"/>
            <a:ext cx="8248648" cy="229197"/>
          </a:xfrm>
          <a:prstGeom prst="rect">
            <a:avLst/>
          </a:prstGeom>
          <a:solidFill>
            <a:srgbClr val="F68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72C254-B663-F33D-6938-06D3BE45D458}"/>
              </a:ext>
            </a:extLst>
          </p:cNvPr>
          <p:cNvSpPr/>
          <p:nvPr userDrawn="1"/>
        </p:nvSpPr>
        <p:spPr>
          <a:xfrm>
            <a:off x="7372350" y="1281596"/>
            <a:ext cx="1776412" cy="230310"/>
          </a:xfrm>
          <a:prstGeom prst="rect">
            <a:avLst/>
          </a:prstGeom>
          <a:solidFill>
            <a:srgbClr val="C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9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77492-691D-6448-ED4B-A4BA7A491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HTML </a:t>
            </a:r>
            <a:r>
              <a:rPr lang="ko-KR" altLang="en-US" dirty="0"/>
              <a:t>기본 요소</a:t>
            </a:r>
          </a:p>
        </p:txBody>
      </p:sp>
    </p:spTree>
    <p:extLst>
      <p:ext uri="{BB962C8B-B14F-4D97-AF65-F5344CB8AC3E}">
        <p14:creationId xmlns:p14="http://schemas.microsoft.com/office/powerpoint/2010/main" val="265737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89E08-7020-7503-DBFE-EEA34966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60796CA-F923-E1F0-9965-DC81EBA750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30608"/>
            <a:ext cx="8153400" cy="4234984"/>
          </a:xfrm>
        </p:spPr>
      </p:pic>
    </p:spTree>
    <p:extLst>
      <p:ext uri="{BB962C8B-B14F-4D97-AF65-F5344CB8AC3E}">
        <p14:creationId xmlns:p14="http://schemas.microsoft.com/office/powerpoint/2010/main" val="408606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69B5-1372-5A92-38F2-1BEF21C5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79D66-BA92-8F79-08E4-157B6733E7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이름은 대소문자를 구별하지 않는다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&lt;HEAD&gt;</a:t>
            </a:r>
            <a:r>
              <a:rPr lang="ko-KR" altLang="en-US" dirty="0"/>
              <a:t>는 같은 의미이다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하나의 요소 안에 다른 요소들이 포함될 수 있다</a:t>
            </a:r>
            <a:r>
              <a:rPr lang="en-US" altLang="ko-KR" dirty="0"/>
              <a:t>. </a:t>
            </a:r>
            <a:r>
              <a:rPr lang="ko-KR" altLang="en-US" dirty="0"/>
              <a:t>예제에서도 </a:t>
            </a:r>
            <a:r>
              <a:rPr lang="en-US" altLang="ko-KR" dirty="0"/>
              <a:t>&lt;html&gt; </a:t>
            </a:r>
            <a:r>
              <a:rPr lang="ko-KR" altLang="en-US" dirty="0"/>
              <a:t>요소 안에 </a:t>
            </a:r>
            <a:r>
              <a:rPr lang="en-US" altLang="ko-KR" dirty="0"/>
              <a:t>&lt;head&gt; </a:t>
            </a:r>
            <a:r>
              <a:rPr lang="ko-KR" altLang="en-US" dirty="0"/>
              <a:t>요소가 포함된 것을 볼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시작 태그와 종료 태그 사이의 연속된 공백은 하나의 공백으로 취급한다</a:t>
            </a:r>
          </a:p>
        </p:txBody>
      </p:sp>
    </p:spTree>
    <p:extLst>
      <p:ext uri="{BB962C8B-B14F-4D97-AF65-F5344CB8AC3E}">
        <p14:creationId xmlns:p14="http://schemas.microsoft.com/office/powerpoint/2010/main" val="163773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D7695-30C3-821B-3201-7C8AA081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D4504-A12A-4D7A-580A-87E04DD2B9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요소는 속성</a:t>
            </a:r>
            <a:r>
              <a:rPr lang="en-US" altLang="ko-KR" dirty="0"/>
              <a:t>(attribute)</a:t>
            </a:r>
            <a:r>
              <a:rPr lang="ko-KR" altLang="en-US" dirty="0"/>
              <a:t>을 가질 수 있다</a:t>
            </a:r>
            <a:r>
              <a:rPr lang="en-US" altLang="ko-KR" dirty="0"/>
              <a:t>. </a:t>
            </a:r>
            <a:r>
              <a:rPr lang="ko-KR" altLang="en-US" dirty="0"/>
              <a:t>속성은 요소에 대한 추가적인 정보를 제공한다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2D05B-11D4-75A1-9BFE-70896FC3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38" y="2453489"/>
            <a:ext cx="7156704" cy="23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38518-89F6-919B-383F-623AE556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9C1612D-5C47-5339-4627-BCD81865CBA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51494231"/>
              </p:ext>
            </p:extLst>
          </p:nvPr>
        </p:nvGraphicFramePr>
        <p:xfrm>
          <a:off x="842683" y="2068922"/>
          <a:ext cx="7279341" cy="21713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5504">
                  <a:extLst>
                    <a:ext uri="{9D8B030D-6E8A-4147-A177-3AD203B41FA5}">
                      <a16:colId xmlns:a16="http://schemas.microsoft.com/office/drawing/2014/main" val="1248013807"/>
                    </a:ext>
                  </a:extLst>
                </a:gridCol>
                <a:gridCol w="5983837">
                  <a:extLst>
                    <a:ext uri="{9D8B030D-6E8A-4147-A177-3AD203B41FA5}">
                      <a16:colId xmlns:a16="http://schemas.microsoft.com/office/drawing/2014/main" val="2207717325"/>
                    </a:ext>
                  </a:extLst>
                </a:gridCol>
              </a:tblGrid>
              <a:tr h="50876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속성</a:t>
                      </a:r>
                    </a:p>
                  </a:txBody>
                  <a:tcPr marL="64770" marR="64770" marT="17907" marB="179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45401"/>
                  </a:ext>
                </a:extLst>
              </a:tr>
              <a:tr h="4156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요소의 클래스 이름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차후에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에서 설명된다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.)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939967"/>
                  </a:ext>
                </a:extLst>
              </a:tr>
              <a:tr h="4156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요소의 아이디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차후에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에서 설명된다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.)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3613"/>
                  </a:ext>
                </a:extLst>
              </a:tr>
              <a:tr h="4156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style</a:t>
                      </a: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요소에 대한 인라인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스타일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차후에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에서 설명된다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.)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46546"/>
                  </a:ext>
                </a:extLst>
              </a:tr>
              <a:tr h="4156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title</a:t>
                      </a: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요소에 대한 추가 정보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툴팁으로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 표시된다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0248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D98EA83-1B28-E9D7-D325-35E27ABD6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6923" y="-1246094"/>
            <a:ext cx="10684382" cy="71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7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DD3FC-288C-6B5A-5980-F4E5E9B7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DD0AD-C409-60D6-D2F4-35333CE83F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문서는 크게 </a:t>
            </a:r>
            <a:r>
              <a:rPr lang="en-US" altLang="ko-KR" dirty="0"/>
              <a:t>____________</a:t>
            </a:r>
            <a:r>
              <a:rPr lang="ko-KR" altLang="en-US" dirty="0"/>
              <a:t>부분과 </a:t>
            </a:r>
            <a:r>
              <a:rPr lang="en-US" altLang="ko-KR" dirty="0"/>
              <a:t>_____________</a:t>
            </a:r>
            <a:r>
              <a:rPr lang="ko-KR" altLang="en-US" dirty="0"/>
              <a:t>부분으로 구성된다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2. HTML </a:t>
            </a:r>
            <a:r>
              <a:rPr lang="ko-KR" altLang="en-US" dirty="0"/>
              <a:t>요소 </a:t>
            </a:r>
            <a:r>
              <a:rPr lang="en-US" altLang="ko-KR" dirty="0"/>
              <a:t>= (</a:t>
            </a:r>
            <a:r>
              <a:rPr lang="ko-KR" altLang="en-US" dirty="0"/>
              <a:t>시작태그 </a:t>
            </a:r>
            <a:r>
              <a:rPr lang="en-US" altLang="ko-KR" dirty="0"/>
              <a:t>+ </a:t>
            </a:r>
            <a:r>
              <a:rPr lang="ko-KR" altLang="en-US" dirty="0"/>
              <a:t>컨텐츠 </a:t>
            </a:r>
            <a:r>
              <a:rPr lang="en-US" altLang="ko-KR" dirty="0"/>
              <a:t>+ ___________)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속성은 반드시 따옴표로 묶어야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81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표시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텍스트는 특별한 </a:t>
            </a:r>
            <a:r>
              <a:rPr lang="ko-KR" altLang="en-US" dirty="0" err="1"/>
              <a:t>태그없이도</a:t>
            </a:r>
            <a:r>
              <a:rPr lang="ko-KR" altLang="en-US" dirty="0"/>
              <a:t> </a:t>
            </a:r>
            <a:r>
              <a:rPr lang="en-US" altLang="ko-KR" dirty="0"/>
              <a:t>&lt;body&gt;...&lt;/body&gt; </a:t>
            </a:r>
            <a:r>
              <a:rPr lang="ko-KR" altLang="en-US" dirty="0"/>
              <a:t>안에서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단락을 생성하지 않으면 모든 텍스트가 연결되어서 하나의 긴 줄로 표시된다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5A020-69E2-1788-A46F-646ADB369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340AC5-3FAF-0A8E-5545-C88A3DA040D0}"/>
              </a:ext>
            </a:extLst>
          </p:cNvPr>
          <p:cNvSpPr txBox="1">
            <a:spLocks/>
          </p:cNvSpPr>
          <p:nvPr/>
        </p:nvSpPr>
        <p:spPr bwMode="auto">
          <a:xfrm>
            <a:off x="679767" y="3048000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&lt;!DOCTYPE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안녕하세요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텍스트는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body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태그 안에 특별한 태그 없이 입력할 수 있지만 </a:t>
            </a: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단락을 사용하지 않으면 전체가 연결되어서 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한줄로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표시됩니다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_x404765224">
            <a:extLst>
              <a:ext uri="{FF2B5EF4-FFF2-40B4-BE49-F238E27FC236}">
                <a16:creationId xmlns:a16="http://schemas.microsoft.com/office/drawing/2014/main" id="{C6351161-8A82-0783-FE17-16236829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14912"/>
            <a:ext cx="4251642" cy="15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6AA94-C36D-7FD4-7A44-25D6CBBD9EEA}"/>
              </a:ext>
            </a:extLst>
          </p:cNvPr>
          <p:cNvSpPr txBox="1"/>
          <p:nvPr/>
        </p:nvSpPr>
        <p:spPr>
          <a:xfrm>
            <a:off x="7706976" y="2709446"/>
            <a:ext cx="105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rgbClr val="0070C0"/>
                </a:solidFill>
              </a:rPr>
              <a:t>body.html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1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F4B180-D9D6-AD54-F465-11D9F317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문단</a:t>
            </a:r>
            <a:r>
              <a:rPr lang="en-US" altLang="ko-KR" dirty="0">
                <a:latin typeface="Century Schoolbook" panose="02040604050505020304" pitchFamily="18" charset="0"/>
              </a:rPr>
              <a:t>(Paragraphs)</a:t>
            </a:r>
            <a:r>
              <a:rPr lang="ko-KR" altLang="en-US" dirty="0"/>
              <a:t>이란 하나하나의 짧은 이야기 토막</a:t>
            </a:r>
            <a:endParaRPr lang="en-US" altLang="ko-KR" dirty="0"/>
          </a:p>
          <a:p>
            <a:r>
              <a:rPr lang="ko-KR" altLang="en-US" dirty="0"/>
              <a:t>문단의 전후에 빈 줄이 추가된다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AA03CC9-CAB2-1C0E-F9E3-CF65B5AF04DF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27703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&lt;!DOCTYPE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이것이 하나의 단락입니다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&lt;/p&gt;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이것이 하나의 단락입니다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&lt;/p&gt;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이것이 하나의 단락입니다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&lt;/p&gt;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/>
            </a:r>
            <a:b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FD005-41E5-9B60-7296-69396A0D6501}"/>
              </a:ext>
            </a:extLst>
          </p:cNvPr>
          <p:cNvSpPr txBox="1"/>
          <p:nvPr/>
        </p:nvSpPr>
        <p:spPr>
          <a:xfrm>
            <a:off x="7623048" y="2696974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para.html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pic>
        <p:nvPicPr>
          <p:cNvPr id="10" name="_x404765800">
            <a:extLst>
              <a:ext uri="{FF2B5EF4-FFF2-40B4-BE49-F238E27FC236}">
                <a16:creationId xmlns:a16="http://schemas.microsoft.com/office/drawing/2014/main" id="{6A7A0045-4B37-AFAE-27E5-B579257C5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05" y="4681537"/>
            <a:ext cx="4665106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6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강제 </a:t>
            </a:r>
            <a:r>
              <a:rPr lang="ko-KR" altLang="en-US" dirty="0" err="1"/>
              <a:t>줄바꿈</a:t>
            </a:r>
            <a:r>
              <a:rPr lang="ko-KR" altLang="en-US" dirty="0"/>
              <a:t> 태그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03AD0F-7406-3E9F-5E60-1067F6976328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&lt;!DOCTYPE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여기는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태그를 사용하여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줄을 바꾸었습니다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&lt;/p&gt;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&lt;/body&gt;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&lt;/html&gt;</a:t>
            </a:r>
            <a:endParaRPr lang="ko-KR" altLang="en-US" sz="1600" b="0" dirty="0">
              <a:solidFill>
                <a:srgbClr val="000000"/>
              </a:solidFill>
              <a:effectLst/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53F48-395E-BAEE-80EF-5A121B8A8630}"/>
              </a:ext>
            </a:extLst>
          </p:cNvPr>
          <p:cNvSpPr txBox="1"/>
          <p:nvPr/>
        </p:nvSpPr>
        <p:spPr>
          <a:xfrm>
            <a:off x="612648" y="2762250"/>
            <a:ext cx="80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br.html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CA48065-ABC3-276B-4EE3-EBF471BD6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6" name="_x220321520">
            <a:extLst>
              <a:ext uri="{FF2B5EF4-FFF2-40B4-BE49-F238E27FC236}">
                <a16:creationId xmlns:a16="http://schemas.microsoft.com/office/drawing/2014/main" id="{6E03CFE8-FC16-24FF-262F-BD868CAEF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864468"/>
            <a:ext cx="4539048" cy="161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8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</a:t>
            </a:r>
            <a:r>
              <a:rPr lang="ko-KR" altLang="en-US" dirty="0" err="1"/>
              <a:t>입력시</a:t>
            </a:r>
            <a:r>
              <a:rPr lang="ko-KR" altLang="en-US" dirty="0"/>
              <a:t> 주의할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코드에서 </a:t>
            </a:r>
            <a:r>
              <a:rPr lang="ko-KR" altLang="en-US" dirty="0" err="1"/>
              <a:t>엔터키를</a:t>
            </a:r>
            <a:r>
              <a:rPr lang="ko-KR" altLang="en-US" dirty="0"/>
              <a:t> 눌러서 줄을 바꾸었다고 해서 웹 브라우저에서 줄이 바뀌는 것은 아니다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683B6A-0B79-C468-F175-214BC1E4C4E1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8"/>
            <a:ext cx="8143875" cy="371335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아주 먼 옛날 바닷가 어느 왕국에</a:t>
            </a: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애나벨리라는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이름을 가진</a:t>
            </a: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한 소녀가 살고 있었지요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그 소녀는 날 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사랑했었지요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9359-5375-F090-2FA4-98E3B08853BF}"/>
              </a:ext>
            </a:extLst>
          </p:cNvPr>
          <p:cNvSpPr txBox="1"/>
          <p:nvPr/>
        </p:nvSpPr>
        <p:spPr>
          <a:xfrm>
            <a:off x="612648" y="2762250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rgbClr val="0070C0"/>
                </a:solidFill>
              </a:rPr>
              <a:t>text.html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CE4185A-AA37-A6DD-2768-05E9E4BFA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407145088">
            <a:extLst>
              <a:ext uri="{FF2B5EF4-FFF2-40B4-BE49-F238E27FC236}">
                <a16:creationId xmlns:a16="http://schemas.microsoft.com/office/drawing/2014/main" id="{01BD29EC-1F92-B141-6BC2-C4AED715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119562"/>
            <a:ext cx="485627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1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&lt;pre&gt;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프로그래머가 입력한 그대로 화면에 표시하는 태그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C27389C-761B-7C96-A093-DC739723EB20}"/>
              </a:ext>
            </a:extLst>
          </p:cNvPr>
          <p:cNvSpPr txBox="1">
            <a:spLocks/>
          </p:cNvSpPr>
          <p:nvPr/>
        </p:nvSpPr>
        <p:spPr bwMode="auto">
          <a:xfrm>
            <a:off x="612648" y="2439799"/>
            <a:ext cx="8143875" cy="34180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&lt;pre&gt;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아주 먼 옛날 바닷가 어느 왕국에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애나벨리라는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이름을 가진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한 소녀가 살고 있었지요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그 소녀는 날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사랑했었지요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&lt;/pre&gt;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3668F-F02C-B11E-F5C6-7EE50AD5CEA9}"/>
              </a:ext>
            </a:extLst>
          </p:cNvPr>
          <p:cNvSpPr txBox="1"/>
          <p:nvPr/>
        </p:nvSpPr>
        <p:spPr>
          <a:xfrm>
            <a:off x="620676" y="2190750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pre.html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78C936-1938-3E9A-F8D3-B7892E9F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404363752">
            <a:extLst>
              <a:ext uri="{FF2B5EF4-FFF2-40B4-BE49-F238E27FC236}">
                <a16:creationId xmlns:a16="http://schemas.microsoft.com/office/drawing/2014/main" id="{7DE74422-959E-E02A-EE6D-162A2CBA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64" y="3441700"/>
            <a:ext cx="4674369" cy="18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6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76A6C-06DD-596E-3537-F4B5D692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8AA92-07C0-B300-4556-57F320FD3E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구조를 설명할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웹페이지에 텍스트를 의도대로 표시할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웹페이지에 리스트를 생성할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웹페이지에 이미지를 표시하려면 어떻게 하나요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웹페이지에 하이퍼링크를 생성하려면 어떻게 하나요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웹페이지에 테이블을 생성할 수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오디오와 비디오를 웹페이지에 추가할 수 있나요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596DE-97EB-35D9-3811-520B62A3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27" y="4467319"/>
            <a:ext cx="2654520" cy="2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3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헤딩</a:t>
            </a:r>
            <a:r>
              <a:rPr lang="en-US" altLang="ko-KR" dirty="0"/>
              <a:t>(heading): </a:t>
            </a:r>
            <a:r>
              <a:rPr lang="ko-KR" altLang="en-US" dirty="0"/>
              <a:t>웹 페이지의 머리기사</a:t>
            </a:r>
            <a:r>
              <a:rPr lang="en-US" altLang="ko-KR" dirty="0"/>
              <a:t>(headline)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D50994-B6EE-67FE-FF68-25187D9B38D1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8"/>
            <a:ext cx="8143875" cy="333235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1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2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3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&lt;h4&gt;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4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&lt;/h4&gt;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&lt;h5&gt;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5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&lt;/h5&gt;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&lt;h6&gt;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이것이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heading 6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&lt;/h6&gt;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5FAE8-7070-BBCE-2E52-062BC56ECCFE}"/>
              </a:ext>
            </a:extLst>
          </p:cNvPr>
          <p:cNvSpPr txBox="1"/>
          <p:nvPr/>
        </p:nvSpPr>
        <p:spPr>
          <a:xfrm>
            <a:off x="612648" y="2762250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heading.html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pic>
        <p:nvPicPr>
          <p:cNvPr id="8" name="_x410977224">
            <a:extLst>
              <a:ext uri="{FF2B5EF4-FFF2-40B4-BE49-F238E27FC236}">
                <a16:creationId xmlns:a16="http://schemas.microsoft.com/office/drawing/2014/main" id="{9D384BED-7D4A-3D29-FC17-D0DCE7C8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7" y="3200541"/>
            <a:ext cx="3824287" cy="29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1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620EA5B-6B0F-4A42-124B-6992FCA1032D}"/>
              </a:ext>
            </a:extLst>
          </p:cNvPr>
          <p:cNvSpPr/>
          <p:nvPr/>
        </p:nvSpPr>
        <p:spPr>
          <a:xfrm>
            <a:off x="2838781" y="2301675"/>
            <a:ext cx="1977629" cy="666750"/>
          </a:xfrm>
          <a:custGeom>
            <a:avLst/>
            <a:gdLst>
              <a:gd name="connsiteX0" fmla="*/ 361950 w 647700"/>
              <a:gd name="connsiteY0" fmla="*/ 0 h 666750"/>
              <a:gd name="connsiteX1" fmla="*/ 0 w 647700"/>
              <a:gd name="connsiteY1" fmla="*/ 171450 h 666750"/>
              <a:gd name="connsiteX2" fmla="*/ 38100 w 647700"/>
              <a:gd name="connsiteY2" fmla="*/ 504825 h 666750"/>
              <a:gd name="connsiteX3" fmla="*/ 495300 w 647700"/>
              <a:gd name="connsiteY3" fmla="*/ 666750 h 666750"/>
              <a:gd name="connsiteX4" fmla="*/ 647700 w 647700"/>
              <a:gd name="connsiteY4" fmla="*/ 476250 h 666750"/>
              <a:gd name="connsiteX5" fmla="*/ 628650 w 647700"/>
              <a:gd name="connsiteY5" fmla="*/ 152400 h 666750"/>
              <a:gd name="connsiteX6" fmla="*/ 361950 w 647700"/>
              <a:gd name="connsiteY6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700" h="666750">
                <a:moveTo>
                  <a:pt x="361950" y="0"/>
                </a:moveTo>
                <a:lnTo>
                  <a:pt x="0" y="171450"/>
                </a:lnTo>
                <a:lnTo>
                  <a:pt x="38100" y="504825"/>
                </a:lnTo>
                <a:lnTo>
                  <a:pt x="495300" y="666750"/>
                </a:lnTo>
                <a:lnTo>
                  <a:pt x="647700" y="476250"/>
                </a:lnTo>
                <a:lnTo>
                  <a:pt x="628650" y="152400"/>
                </a:lnTo>
                <a:lnTo>
                  <a:pt x="36195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D111F72-1919-714E-B11B-93197AF1115F}"/>
              </a:ext>
            </a:extLst>
          </p:cNvPr>
          <p:cNvSpPr/>
          <p:nvPr/>
        </p:nvSpPr>
        <p:spPr>
          <a:xfrm>
            <a:off x="4816411" y="2290774"/>
            <a:ext cx="647700" cy="666750"/>
          </a:xfrm>
          <a:custGeom>
            <a:avLst/>
            <a:gdLst>
              <a:gd name="connsiteX0" fmla="*/ 361950 w 647700"/>
              <a:gd name="connsiteY0" fmla="*/ 0 h 666750"/>
              <a:gd name="connsiteX1" fmla="*/ 0 w 647700"/>
              <a:gd name="connsiteY1" fmla="*/ 171450 h 666750"/>
              <a:gd name="connsiteX2" fmla="*/ 38100 w 647700"/>
              <a:gd name="connsiteY2" fmla="*/ 504825 h 666750"/>
              <a:gd name="connsiteX3" fmla="*/ 495300 w 647700"/>
              <a:gd name="connsiteY3" fmla="*/ 666750 h 666750"/>
              <a:gd name="connsiteX4" fmla="*/ 647700 w 647700"/>
              <a:gd name="connsiteY4" fmla="*/ 476250 h 666750"/>
              <a:gd name="connsiteX5" fmla="*/ 628650 w 647700"/>
              <a:gd name="connsiteY5" fmla="*/ 152400 h 666750"/>
              <a:gd name="connsiteX6" fmla="*/ 361950 w 647700"/>
              <a:gd name="connsiteY6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700" h="666750">
                <a:moveTo>
                  <a:pt x="361950" y="0"/>
                </a:moveTo>
                <a:lnTo>
                  <a:pt x="0" y="171450"/>
                </a:lnTo>
                <a:lnTo>
                  <a:pt x="38100" y="504825"/>
                </a:lnTo>
                <a:lnTo>
                  <a:pt x="495300" y="666750"/>
                </a:lnTo>
                <a:lnTo>
                  <a:pt x="647700" y="476250"/>
                </a:lnTo>
                <a:lnTo>
                  <a:pt x="628650" y="152400"/>
                </a:lnTo>
                <a:lnTo>
                  <a:pt x="36195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E6F0057-6F4D-31B4-2447-DB508BB06038}"/>
              </a:ext>
            </a:extLst>
          </p:cNvPr>
          <p:cNvSpPr/>
          <p:nvPr/>
        </p:nvSpPr>
        <p:spPr>
          <a:xfrm>
            <a:off x="2162175" y="2305050"/>
            <a:ext cx="647700" cy="666750"/>
          </a:xfrm>
          <a:custGeom>
            <a:avLst/>
            <a:gdLst>
              <a:gd name="connsiteX0" fmla="*/ 361950 w 647700"/>
              <a:gd name="connsiteY0" fmla="*/ 0 h 666750"/>
              <a:gd name="connsiteX1" fmla="*/ 0 w 647700"/>
              <a:gd name="connsiteY1" fmla="*/ 171450 h 666750"/>
              <a:gd name="connsiteX2" fmla="*/ 38100 w 647700"/>
              <a:gd name="connsiteY2" fmla="*/ 504825 h 666750"/>
              <a:gd name="connsiteX3" fmla="*/ 495300 w 647700"/>
              <a:gd name="connsiteY3" fmla="*/ 666750 h 666750"/>
              <a:gd name="connsiteX4" fmla="*/ 647700 w 647700"/>
              <a:gd name="connsiteY4" fmla="*/ 476250 h 666750"/>
              <a:gd name="connsiteX5" fmla="*/ 628650 w 647700"/>
              <a:gd name="connsiteY5" fmla="*/ 152400 h 666750"/>
              <a:gd name="connsiteX6" fmla="*/ 361950 w 647700"/>
              <a:gd name="connsiteY6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700" h="666750">
                <a:moveTo>
                  <a:pt x="361950" y="0"/>
                </a:moveTo>
                <a:lnTo>
                  <a:pt x="0" y="171450"/>
                </a:lnTo>
                <a:lnTo>
                  <a:pt x="38100" y="504825"/>
                </a:lnTo>
                <a:lnTo>
                  <a:pt x="495300" y="666750"/>
                </a:lnTo>
                <a:lnTo>
                  <a:pt x="647700" y="476250"/>
                </a:lnTo>
                <a:lnTo>
                  <a:pt x="628650" y="152400"/>
                </a:lnTo>
                <a:lnTo>
                  <a:pt x="36195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  <a:r>
              <a:rPr lang="en-US" altLang="ko-KR" dirty="0"/>
              <a:t>(comment)</a:t>
            </a:r>
            <a:r>
              <a:rPr lang="ko-KR" altLang="en-US" dirty="0"/>
              <a:t>은 코드를 설명하는 글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20CB5F9-6B92-88E6-9006-8A4AE0A7E2B1}"/>
              </a:ext>
            </a:extLst>
          </p:cNvPr>
          <p:cNvSpPr txBox="1">
            <a:spLocks/>
          </p:cNvSpPr>
          <p:nvPr/>
        </p:nvSpPr>
        <p:spPr bwMode="auto">
          <a:xfrm>
            <a:off x="500062" y="3782823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&lt;!--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참고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: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아래 링크는 나의 배너임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--&gt;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"http://www.company.com/pics/f.jpg"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"400"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&lt;!-- &lt;input type="text" size="12" /&gt; --&gt;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E1928-AEE9-D250-D511-C1CFC921EE4D}"/>
              </a:ext>
            </a:extLst>
          </p:cNvPr>
          <p:cNvSpPr txBox="1"/>
          <p:nvPr/>
        </p:nvSpPr>
        <p:spPr>
          <a:xfrm>
            <a:off x="508090" y="3533774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comment.html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2B5A5-B5A7-4E83-C129-16B70E717082}"/>
              </a:ext>
            </a:extLst>
          </p:cNvPr>
          <p:cNvSpPr txBox="1"/>
          <p:nvPr/>
        </p:nvSpPr>
        <p:spPr>
          <a:xfrm>
            <a:off x="1383506" y="2335001"/>
            <a:ext cx="4805362" cy="46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&lt;!--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이것이 주석입니다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--&gt;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17EC9-5C7C-3978-1E9F-8F8B6C2D142E}"/>
              </a:ext>
            </a:extLst>
          </p:cNvPr>
          <p:cNvSpPr txBox="1"/>
          <p:nvPr/>
        </p:nvSpPr>
        <p:spPr>
          <a:xfrm>
            <a:off x="1457325" y="29548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주석시작태그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A16A3-E8A5-96D4-788F-B08A51A4A6AA}"/>
              </a:ext>
            </a:extLst>
          </p:cNvPr>
          <p:cNvSpPr txBox="1"/>
          <p:nvPr/>
        </p:nvSpPr>
        <p:spPr>
          <a:xfrm>
            <a:off x="4798022" y="288823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주석종료태그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E7BFD-183A-5219-6197-2645892FB134}"/>
              </a:ext>
            </a:extLst>
          </p:cNvPr>
          <p:cNvSpPr txBox="1"/>
          <p:nvPr/>
        </p:nvSpPr>
        <p:spPr>
          <a:xfrm>
            <a:off x="3195664" y="29174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2048117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서식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824038"/>
            <a:ext cx="5014912" cy="30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69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서식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F21EE-7DA4-81F0-AD78-D3FA46084716}"/>
              </a:ext>
            </a:extLst>
          </p:cNvPr>
          <p:cNvSpPr txBox="1">
            <a:spLocks/>
          </p:cNvSpPr>
          <p:nvPr/>
        </p:nvSpPr>
        <p:spPr bwMode="auto">
          <a:xfrm>
            <a:off x="612648" y="1849249"/>
            <a:ext cx="8143875" cy="366572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&lt;p&gt;&lt;b&gt;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 텍스트는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bold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 텍스트는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strong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&lt;/strong&gt;&lt;/p&gt;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 텍스트는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italic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 텍스트는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emphasized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&lt;p&gt;&lt;code&gt;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 텍스트는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code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&lt;/code&gt;&lt;/p&gt;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&lt;p&gt;&lt;sub&gt;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subscript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&lt;/sub&gt;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&lt;sup&gt;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superscript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&lt;/sup&gt;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52A7E-C0B9-EE2A-563C-564B884F9593}"/>
              </a:ext>
            </a:extLst>
          </p:cNvPr>
          <p:cNvSpPr txBox="1"/>
          <p:nvPr/>
        </p:nvSpPr>
        <p:spPr>
          <a:xfrm>
            <a:off x="620676" y="1600200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textstyle.html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AC87BBF-9DBE-ABA6-30D1-AC0E906F9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04363176">
            <a:extLst>
              <a:ext uri="{FF2B5EF4-FFF2-40B4-BE49-F238E27FC236}">
                <a16:creationId xmlns:a16="http://schemas.microsoft.com/office/drawing/2014/main" id="{DF5E1F69-24E5-3E67-9067-EB1D4BC3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2375155"/>
            <a:ext cx="4003219" cy="26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18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latin typeface="Century Schoolbook" panose="02040604050505020304" pitchFamily="18" charset="0"/>
              </a:rPr>
              <a:t>&lt;</a:t>
            </a:r>
            <a:r>
              <a:rPr lang="en-US" altLang="ko-KR" dirty="0" err="1">
                <a:latin typeface="Century Schoolbook" panose="02040604050505020304" pitchFamily="18" charset="0"/>
              </a:rPr>
              <a:t>hr</a:t>
            </a:r>
            <a:r>
              <a:rPr lang="en-US" altLang="ko-KR" dirty="0">
                <a:latin typeface="Century Schoolbook" panose="02040604050505020304" pitchFamily="18" charset="0"/>
              </a:rPr>
              <a:t>&gt; </a:t>
            </a:r>
            <a:r>
              <a:rPr lang="ko-KR" altLang="en-US" dirty="0">
                <a:latin typeface="Century Schoolbook" panose="02040604050505020304" pitchFamily="18" charset="0"/>
              </a:rPr>
              <a:t>태그를 사용하면 수평선을 그릴 수 있다</a:t>
            </a:r>
            <a:r>
              <a:rPr lang="en-US" altLang="ko-KR" dirty="0">
                <a:latin typeface="Century Schoolbook" panose="02040604050505020304" pitchFamily="18" charset="0"/>
              </a:rPr>
              <a:t>. 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84A30E7-E18E-8933-9BC2-F412D7E6EF2E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이것이 수평선입니다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hr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수평선이었습니다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BDE8D-4BAC-4B2C-6B09-A6823D432FFE}"/>
              </a:ext>
            </a:extLst>
          </p:cNvPr>
          <p:cNvSpPr txBox="1"/>
          <p:nvPr/>
        </p:nvSpPr>
        <p:spPr>
          <a:xfrm>
            <a:off x="612648" y="2762250"/>
            <a:ext cx="80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hr.html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1398A7-ACDD-1FC5-AF91-51F75836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404363608">
            <a:extLst>
              <a:ext uri="{FF2B5EF4-FFF2-40B4-BE49-F238E27FC236}">
                <a16:creationId xmlns:a16="http://schemas.microsoft.com/office/drawing/2014/main" id="{8683BC25-02FD-F684-8EBC-D8842178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97" y="3498850"/>
            <a:ext cx="4697553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67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특수문자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&lt;’</a:t>
            </a:r>
            <a:r>
              <a:rPr lang="ko-KR" altLang="en-US" dirty="0"/>
              <a:t>와 ‘</a:t>
            </a:r>
            <a:r>
              <a:rPr lang="en-US" altLang="ko-KR" dirty="0"/>
              <a:t>&gt;’ </a:t>
            </a:r>
            <a:r>
              <a:rPr lang="ko-KR" altLang="en-US" dirty="0"/>
              <a:t>같은 문자를 화면에 표시하기 위하여 필요하다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319337"/>
            <a:ext cx="43815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618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문단 안에 여러 개의 연속된 공백 문자가 있다</a:t>
            </a:r>
            <a:r>
              <a:rPr lang="en-US" altLang="ko-KR" dirty="0"/>
              <a:t>. </a:t>
            </a:r>
            <a:r>
              <a:rPr lang="ko-KR" altLang="en-US" dirty="0" err="1"/>
              <a:t>웹브라우저는</a:t>
            </a:r>
            <a:r>
              <a:rPr lang="ko-KR" altLang="en-US" dirty="0"/>
              <a:t> 이것을 어떻게 처리하는가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문단을 나타내는 태그는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줄을 바꾸는 태그는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10" y="356918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커피 전문점 웹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2F13AA-62A3-43CA-BE21-641EF6F904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8342" y="1600200"/>
            <a:ext cx="6902265" cy="4495800"/>
          </a:xfrm>
        </p:spPr>
      </p:pic>
    </p:spTree>
    <p:extLst>
      <p:ext uri="{BB962C8B-B14F-4D97-AF65-F5344CB8AC3E}">
        <p14:creationId xmlns:p14="http://schemas.microsoft.com/office/powerpoint/2010/main" val="100143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3D7B7-A185-6AFE-1088-2A046AEF9268}"/>
              </a:ext>
            </a:extLst>
          </p:cNvPr>
          <p:cNvSpPr txBox="1">
            <a:spLocks/>
          </p:cNvSpPr>
          <p:nvPr/>
        </p:nvSpPr>
        <p:spPr bwMode="auto">
          <a:xfrm>
            <a:off x="612648" y="1762124"/>
            <a:ext cx="8143875" cy="493625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Web Coffee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Web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커피 메뉴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아메리카노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5000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에스프레소에 물을 추가한 것입니다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카페오레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6000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에스프레소에 우유를 넣은 커피입니다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카푸치노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6000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커피 위에 우유거품을 얹은 커피입니다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A9CD4-1C31-0785-5C90-731EDED162BD}"/>
              </a:ext>
            </a:extLst>
          </p:cNvPr>
          <p:cNvSpPr txBox="1"/>
          <p:nvPr/>
        </p:nvSpPr>
        <p:spPr>
          <a:xfrm>
            <a:off x="612648" y="1423570"/>
            <a:ext cx="105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body.html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ED929A4-E3BD-2CED-7BDD-579C1806C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407316560">
            <a:extLst>
              <a:ext uri="{FF2B5EF4-FFF2-40B4-BE49-F238E27FC236}">
                <a16:creationId xmlns:a16="http://schemas.microsoft.com/office/drawing/2014/main" id="{E181DB28-1A5A-9DCA-DEE0-5383CA6F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924049"/>
            <a:ext cx="3418177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0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항목들을 나열하는데 사용</a:t>
            </a:r>
            <a:endParaRPr lang="en-US" altLang="ko-KR" dirty="0"/>
          </a:p>
          <a:p>
            <a:pPr lvl="1"/>
            <a:r>
              <a:rPr lang="ko-KR" altLang="en-US" dirty="0" err="1"/>
              <a:t>번호있는</a:t>
            </a:r>
            <a:r>
              <a:rPr lang="ko-KR" altLang="en-US" dirty="0"/>
              <a:t> 리스트</a:t>
            </a:r>
            <a:r>
              <a:rPr lang="en-US" altLang="ko-KR" dirty="0"/>
              <a:t>: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err="1"/>
              <a:t>번호없는</a:t>
            </a:r>
            <a:r>
              <a:rPr lang="ko-KR" altLang="en-US" dirty="0"/>
              <a:t> 리스트</a:t>
            </a:r>
            <a:r>
              <a:rPr lang="en-US" altLang="ko-KR" dirty="0"/>
              <a:t>: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5D19BE-57B9-DE5E-40A5-E76DCA5E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10" y="2819400"/>
            <a:ext cx="70008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만들 웹페이지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8DA22D-95C0-14D6-4C66-8BAC1B4A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097646"/>
            <a:ext cx="7840301" cy="43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3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번호없는</a:t>
            </a:r>
            <a:r>
              <a:rPr lang="ko-KR" altLang="en-US" dirty="0"/>
              <a:t>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00F52-87D9-C3E8-5BBC-6680AB1AA4BD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179882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아메리카노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카페라떼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F7A3A-23B1-D16E-E4EC-06FD3B234F0E}"/>
              </a:ext>
            </a:extLst>
          </p:cNvPr>
          <p:cNvSpPr txBox="1"/>
          <p:nvPr/>
        </p:nvSpPr>
        <p:spPr>
          <a:xfrm>
            <a:off x="612648" y="276225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ul.html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48CD5F9-8C20-B574-9F03-A21B112E1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404363464">
            <a:extLst>
              <a:ext uri="{FF2B5EF4-FFF2-40B4-BE49-F238E27FC236}">
                <a16:creationId xmlns:a16="http://schemas.microsoft.com/office/drawing/2014/main" id="{F27A01FD-B443-15AE-C015-1F81FF43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3454911"/>
            <a:ext cx="4826955" cy="161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4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번호있는</a:t>
            </a:r>
            <a:r>
              <a:rPr lang="ko-KR" altLang="en-US" dirty="0"/>
              <a:t>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EEF51-549C-D8F2-12DB-F997E2A1D76E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184645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ol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아메리카노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카페라떼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ol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86DD8-33C1-B5D5-148E-63BC91E2F91E}"/>
              </a:ext>
            </a:extLst>
          </p:cNvPr>
          <p:cNvSpPr txBox="1"/>
          <p:nvPr/>
        </p:nvSpPr>
        <p:spPr>
          <a:xfrm>
            <a:off x="612648" y="276225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ol.html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27533D-6E06-ED6A-9B6D-7F74DE86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404363536">
            <a:extLst>
              <a:ext uri="{FF2B5EF4-FFF2-40B4-BE49-F238E27FC236}">
                <a16:creationId xmlns:a16="http://schemas.microsoft.com/office/drawing/2014/main" id="{481D5992-D3D1-5AAE-EEDB-D107BABF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3555623"/>
            <a:ext cx="4639678" cy="1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정의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/>
              <a:t>정의 리스트</a:t>
            </a:r>
            <a:r>
              <a:rPr lang="en-US" altLang="ko-KR" b="1" dirty="0"/>
              <a:t>(definition list):</a:t>
            </a:r>
            <a:r>
              <a:rPr lang="ko-KR" altLang="en-US" dirty="0"/>
              <a:t> 항목들과 함께 항목들의 정의</a:t>
            </a:r>
            <a:r>
              <a:rPr lang="en-US" altLang="ko-KR" dirty="0"/>
              <a:t>(</a:t>
            </a:r>
            <a:r>
              <a:rPr lang="ko-KR" altLang="en-US" dirty="0"/>
              <a:t>설명</a:t>
            </a:r>
            <a:r>
              <a:rPr lang="en-US" altLang="ko-KR" dirty="0"/>
              <a:t>)</a:t>
            </a:r>
            <a:r>
              <a:rPr lang="ko-KR" altLang="en-US" dirty="0"/>
              <a:t>가 표시되는 리스트</a:t>
            </a: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5A92AA6-8EFE-CBF5-B745-324A9E79888B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9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&lt;dt&gt;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&lt;/dt&gt;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-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커피의 기본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커피의 원액이다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&lt;dt&gt;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아메리카노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&lt;/dt&gt;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-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에스프레소에 물을 넣은 것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&lt;dt&gt;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카페라떼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&lt;/dt&gt;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&lt;dd&gt;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-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커피에 우유를 섞은 것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&lt;/dl&gt;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54B23-9995-16F8-4124-C57C05AD6784}"/>
              </a:ext>
            </a:extLst>
          </p:cNvPr>
          <p:cNvSpPr txBox="1"/>
          <p:nvPr/>
        </p:nvSpPr>
        <p:spPr>
          <a:xfrm>
            <a:off x="612648" y="276225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dl.html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00F860E-48C0-E098-6684-CA1451C7C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04363176">
            <a:extLst>
              <a:ext uri="{FF2B5EF4-FFF2-40B4-BE49-F238E27FC236}">
                <a16:creationId xmlns:a16="http://schemas.microsoft.com/office/drawing/2014/main" id="{05E8EB36-411B-C55A-2FA9-33DFAAC1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38436"/>
            <a:ext cx="4402546" cy="196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5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번호없는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리스트는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_________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태그로 만들고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번호있는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리스트는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______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태그로 만든다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체" panose="020B0609000101010101" pitchFamily="49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리스트 항목을 정의하는 태그는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체" panose="020B0609000101010101" pitchFamily="49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57" y="4181842"/>
            <a:ext cx="1557338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016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18ACC2-2D0A-4AEB-5FF0-17640B61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10" y="2286684"/>
            <a:ext cx="8184890" cy="2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8335A-FEEB-7865-3B24-53F19F2E665F}"/>
              </a:ext>
            </a:extLst>
          </p:cNvPr>
          <p:cNvSpPr txBox="1">
            <a:spLocks/>
          </p:cNvSpPr>
          <p:nvPr/>
        </p:nvSpPr>
        <p:spPr bwMode="auto">
          <a:xfrm>
            <a:off x="622173" y="1982599"/>
            <a:ext cx="8143875" cy="2803298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1950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년대 영화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"movie1.png"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오즈의 마법사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"movie6.png"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모던 타임즈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"200"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"300"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"movie9.png"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이브의 모든 것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D16FC-0CAD-21B1-B79D-3AC8B9A0B95D}"/>
              </a:ext>
            </a:extLst>
          </p:cNvPr>
          <p:cNvSpPr txBox="1"/>
          <p:nvPr/>
        </p:nvSpPr>
        <p:spPr>
          <a:xfrm>
            <a:off x="630201" y="17335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image.html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2C333BD-4D5F-D3EB-A168-B735E8E29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75176528">
            <a:extLst>
              <a:ext uri="{FF2B5EF4-FFF2-40B4-BE49-F238E27FC236}">
                <a16:creationId xmlns:a16="http://schemas.microsoft.com/office/drawing/2014/main" id="{FD67A051-97DB-FF4F-1644-56BA8AEC7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3993245"/>
            <a:ext cx="3664077" cy="28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6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03DC2-09B0-DB8B-F679-D7859E7D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요소 </a:t>
            </a:r>
            <a:r>
              <a:rPr lang="en-US" altLang="ko-KR" dirty="0"/>
              <a:t>vs </a:t>
            </a:r>
            <a:r>
              <a:rPr lang="ko-KR" altLang="en-US" dirty="0"/>
              <a:t>인라인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0693A-8212-31E7-55B5-A909C9C3531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불록</a:t>
            </a:r>
            <a:r>
              <a:rPr lang="ko-KR" altLang="en-US" dirty="0"/>
              <a:t> 요소는 한 줄을 다 차지한다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인라인 요소들은 한 줄에 차례대로 표시된다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이미지는 인라인 </a:t>
            </a:r>
            <a:r>
              <a:rPr lang="ko-KR" altLang="en-US" dirty="0" smtClean="0"/>
              <a:t>블록 요소이다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9ABDE-2FC5-8DFA-95A4-B0526FD59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49" y="2714625"/>
            <a:ext cx="6969252" cy="27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이미지 처리 방법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95B8CAC-A2EC-6C47-A094-5A4DFB0028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8" y="1600200"/>
            <a:ext cx="8069154" cy="4495800"/>
          </a:xfrm>
        </p:spPr>
      </p:pic>
    </p:spTree>
    <p:extLst>
      <p:ext uri="{BB962C8B-B14F-4D97-AF65-F5344CB8AC3E}">
        <p14:creationId xmlns:p14="http://schemas.microsoft.com/office/powerpoint/2010/main" val="62842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683377" cy="4495800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lvl="0"/>
            <a:r>
              <a:rPr lang="en-US" altLang="ko-KR" dirty="0"/>
              <a:t>JPEG </a:t>
            </a:r>
            <a:endParaRPr lang="ko-KR" altLang="en-US" dirty="0"/>
          </a:p>
          <a:p>
            <a:pPr lvl="1"/>
            <a:r>
              <a:rPr lang="ko-KR" altLang="en-US" dirty="0" err="1"/>
              <a:t>실사사진과</a:t>
            </a:r>
            <a:r>
              <a:rPr lang="ko-KR" altLang="en-US" dirty="0"/>
              <a:t> 같이 복잡하고 많은 색상으로 이루어진 이미지에 적합</a:t>
            </a:r>
            <a:endParaRPr lang="en-US" altLang="ko-KR" dirty="0"/>
          </a:p>
          <a:p>
            <a:pPr lvl="1"/>
            <a:r>
              <a:rPr lang="ko-KR" altLang="en-US" dirty="0"/>
              <a:t>손실 압축 방식을 사용한다</a:t>
            </a:r>
            <a:r>
              <a:rPr lang="en-US" altLang="ko-KR" dirty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투명 배경 지원 안됨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0"/>
            <a:r>
              <a:rPr lang="en-US" altLang="ko-KR" dirty="0" err="1"/>
              <a:t>PNG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클립 아트와 같이 적은 수의 색상을 가진 이미지에 적합</a:t>
            </a:r>
            <a:endParaRPr lang="en-US" altLang="ko-KR" dirty="0"/>
          </a:p>
          <a:p>
            <a:pPr lvl="1"/>
            <a:r>
              <a:rPr lang="ko-KR" altLang="en-US" dirty="0"/>
              <a:t>무손실 압축 방식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GIF</a:t>
            </a:r>
            <a:endParaRPr lang="ko-KR" altLang="en-US" dirty="0"/>
          </a:p>
          <a:p>
            <a:pPr lvl="1"/>
            <a:r>
              <a:rPr lang="ko-KR" altLang="en-US" dirty="0"/>
              <a:t>로고나 </a:t>
            </a:r>
            <a:r>
              <a:rPr lang="ko-KR" altLang="en-US" dirty="0" err="1"/>
              <a:t>클립아트</a:t>
            </a:r>
            <a:r>
              <a:rPr lang="ko-KR" altLang="en-US" dirty="0"/>
              <a:t> 형태의 이미지에 적합</a:t>
            </a:r>
            <a:endParaRPr lang="en-US" altLang="ko-KR" dirty="0"/>
          </a:p>
          <a:p>
            <a:pPr lvl="1"/>
            <a:r>
              <a:rPr lang="en-US" altLang="ko-KR" dirty="0"/>
              <a:t>256 </a:t>
            </a:r>
            <a:r>
              <a:rPr lang="ko-KR" altLang="en-US" dirty="0"/>
              <a:t>색상만을 지원</a:t>
            </a:r>
            <a:endParaRPr lang="en-US" altLang="ko-KR" dirty="0"/>
          </a:p>
          <a:p>
            <a:pPr lvl="1"/>
            <a:r>
              <a:rPr lang="ko-KR" altLang="en-US" dirty="0"/>
              <a:t>투명 배경과 애니메이션을 지원한다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BF6535-4209-BF94-8834-EAAE34961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407316272">
            <a:extLst>
              <a:ext uri="{FF2B5EF4-FFF2-40B4-BE49-F238E27FC236}">
                <a16:creationId xmlns:a16="http://schemas.microsoft.com/office/drawing/2014/main" id="{AAB3EB16-3EA4-D5D7-DE0C-D5105E6B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1600200"/>
            <a:ext cx="2036762" cy="1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5F961-2687-E6B1-DD87-B4BF55B14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407316704">
            <a:extLst>
              <a:ext uri="{FF2B5EF4-FFF2-40B4-BE49-F238E27FC236}">
                <a16:creationId xmlns:a16="http://schemas.microsoft.com/office/drawing/2014/main" id="{AE4E2994-30D9-A0CE-72B7-7D5CCA91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2" y="3429000"/>
            <a:ext cx="1417637" cy="12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AE2563BF-0040-3D70-326E-85384AE5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5" name="_x175077040">
            <a:extLst>
              <a:ext uri="{FF2B5EF4-FFF2-40B4-BE49-F238E27FC236}">
                <a16:creationId xmlns:a16="http://schemas.microsoft.com/office/drawing/2014/main" id="{D128044F-E006-E19F-3DF7-86B931E5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2" y="4829177"/>
            <a:ext cx="8890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41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alt</a:t>
            </a:r>
            <a:r>
              <a:rPr lang="ko-KR" altLang="en-US" dirty="0"/>
              <a:t> 속성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브라우저가 어떤 이유로 이미지를 화면에 표시하지 못했을 경우에</a:t>
            </a:r>
            <a:r>
              <a:rPr lang="en-US" altLang="ko-KR" dirty="0"/>
              <a:t>, </a:t>
            </a:r>
            <a:r>
              <a:rPr lang="ko-KR" altLang="en-US" dirty="0"/>
              <a:t>표시되는 대체 텍스트</a:t>
            </a:r>
            <a:r>
              <a:rPr lang="en-US" altLang="ko-KR" dirty="0"/>
              <a:t>(alternate text)</a:t>
            </a:r>
            <a:r>
              <a:rPr lang="ko-KR" altLang="en-US" dirty="0"/>
              <a:t>를 지정</a:t>
            </a:r>
          </a:p>
          <a:p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2286000"/>
            <a:ext cx="8129237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53840" y="57053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alt</a:t>
            </a:r>
            <a:r>
              <a:rPr lang="ko-KR" altLang="en-US" dirty="0"/>
              <a:t> </a:t>
            </a:r>
            <a:r>
              <a:rPr lang="ko-KR" altLang="en-US" dirty="0" err="1"/>
              <a:t>대체텍스트</a:t>
            </a:r>
            <a:r>
              <a:rPr lang="ko-KR" altLang="en-US" dirty="0"/>
              <a:t>, </a:t>
            </a:r>
            <a:r>
              <a:rPr lang="ko-KR" altLang="en-US" dirty="0" err="1"/>
              <a:t>웹접근성을</a:t>
            </a:r>
            <a:r>
              <a:rPr lang="ko-KR" altLang="en-US" dirty="0"/>
              <a:t> 위해서 반드시 이미지에 대한 </a:t>
            </a:r>
            <a:r>
              <a:rPr lang="ko-KR" altLang="en-US" dirty="0" err="1"/>
              <a:t>설명문구를</a:t>
            </a:r>
            <a:r>
              <a:rPr lang="ko-KR" altLang="en-US" dirty="0"/>
              <a:t> </a:t>
            </a:r>
            <a:r>
              <a:rPr lang="ko-KR" altLang="en-US" dirty="0" err="1"/>
              <a:t>넣어야한다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안넣으면</a:t>
            </a:r>
            <a:r>
              <a:rPr lang="ko-KR" altLang="en-US" dirty="0"/>
              <a:t> </a:t>
            </a:r>
            <a:r>
              <a:rPr lang="ko-KR" altLang="en-US" dirty="0" err="1"/>
              <a:t>웹표준</a:t>
            </a:r>
            <a:r>
              <a:rPr lang="ko-KR" altLang="en-US" dirty="0"/>
              <a:t> 검사와 </a:t>
            </a:r>
            <a:r>
              <a:rPr lang="ko-KR" altLang="en-US" dirty="0" err="1"/>
              <a:t>웹접근성</a:t>
            </a:r>
            <a:r>
              <a:rPr lang="ko-KR" altLang="en-US" dirty="0"/>
              <a:t> 검사에서 걸린다.</a:t>
            </a:r>
          </a:p>
        </p:txBody>
      </p:sp>
    </p:spTree>
    <p:extLst>
      <p:ext uri="{BB962C8B-B14F-4D97-AF65-F5344CB8AC3E}">
        <p14:creationId xmlns:p14="http://schemas.microsoft.com/office/powerpoint/2010/main" val="232675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565F1-E76F-2F37-0051-60D31693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문서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E9483-E673-8A6C-AF8A-C19E97726C8D}"/>
              </a:ext>
            </a:extLst>
          </p:cNvPr>
          <p:cNvSpPr txBox="1"/>
          <p:nvPr/>
        </p:nvSpPr>
        <p:spPr>
          <a:xfrm>
            <a:off x="528918" y="1600200"/>
            <a:ext cx="8237130" cy="380047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&lt;!--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이것은 주석입니다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entury Schoolbook" panose="02040604050505020304" pitchFamily="18" charset="0"/>
              </a:rPr>
              <a:t>. --&gt;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나의 웹페이지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&lt;meta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6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charset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"utf-8"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Hello Web Programming World!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BAA832-3A40-FFBC-7473-77D34272B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4768744">
            <a:extLst>
              <a:ext uri="{FF2B5EF4-FFF2-40B4-BE49-F238E27FC236}">
                <a16:creationId xmlns:a16="http://schemas.microsoft.com/office/drawing/2014/main" id="{6F1F0A76-7106-5066-D8E2-982E48A4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70" y="2334419"/>
            <a:ext cx="4616844" cy="15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6D45CAA-1592-4F15-CC2C-A1F93E4218E0}"/>
              </a:ext>
            </a:extLst>
          </p:cNvPr>
          <p:cNvCxnSpPr/>
          <p:nvPr/>
        </p:nvCxnSpPr>
        <p:spPr>
          <a:xfrm flipV="1">
            <a:off x="3177766" y="2580238"/>
            <a:ext cx="1720159" cy="52510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24DE283-A1EE-3FF1-5B2C-5F5868C8EFA4}"/>
              </a:ext>
            </a:extLst>
          </p:cNvPr>
          <p:cNvCxnSpPr/>
          <p:nvPr/>
        </p:nvCxnSpPr>
        <p:spPr>
          <a:xfrm flipV="1">
            <a:off x="4409038" y="3340729"/>
            <a:ext cx="823865" cy="11135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493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&lt;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img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태그는 이미지를 나타낸다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이미지 파일은 어떤 속성으로 지정하는가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?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블록 요소와 인라인 요소는 어떻게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다른가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?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57" y="4181842"/>
            <a:ext cx="1557338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991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07C0C-ED27-902C-A088-D236335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커피 샵 홈페이지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8FAB3-DFFC-7937-E938-75B86A6EE2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화면에 이미지를 표시할 수 있다면 웹페이지를 보다 흥미롭게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C3672C-60F1-A04A-D242-81799F06B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407317208">
            <a:extLst>
              <a:ext uri="{FF2B5EF4-FFF2-40B4-BE49-F238E27FC236}">
                <a16:creationId xmlns:a16="http://schemas.microsoft.com/office/drawing/2014/main" id="{712A42DB-6F23-4337-10ED-09871B78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25896"/>
            <a:ext cx="6000750" cy="388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56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BF8EA-B811-D062-ACD1-3714071F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2EC96-E28C-4E35-897C-E952154BF7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985FB16-A370-579D-5ECC-B35490C55320}"/>
              </a:ext>
            </a:extLst>
          </p:cNvPr>
          <p:cNvSpPr txBox="1">
            <a:spLocks/>
          </p:cNvSpPr>
          <p:nvPr/>
        </p:nvSpPr>
        <p:spPr bwMode="auto">
          <a:xfrm>
            <a:off x="604620" y="1600200"/>
            <a:ext cx="8143875" cy="516255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Web Programming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Welcome to Web Coffee!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"coffee.gif"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하우스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로스팅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원두의 신선한 커피를 맛보고 싶다면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공인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급 바리스타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가 최고급 원두만을 직접 엄선하여 사용합니다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메뉴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아메리카노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카페라떼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카푸치노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카페모카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...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9F5E3-E0C1-EEF6-3FDD-6DE692953CBB}"/>
              </a:ext>
            </a:extLst>
          </p:cNvPr>
          <p:cNvSpPr txBox="1"/>
          <p:nvPr/>
        </p:nvSpPr>
        <p:spPr>
          <a:xfrm>
            <a:off x="604620" y="1333500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coffee.html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pic>
        <p:nvPicPr>
          <p:cNvPr id="6" name="_x407317208">
            <a:extLst>
              <a:ext uri="{FF2B5EF4-FFF2-40B4-BE49-F238E27FC236}">
                <a16:creationId xmlns:a16="http://schemas.microsoft.com/office/drawing/2014/main" id="{011E5564-6C1E-E4C9-E97F-493E65DA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81" y="1600200"/>
            <a:ext cx="3899143" cy="252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88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/>
              <a:t>하이퍼링크</a:t>
            </a:r>
            <a:r>
              <a:rPr lang="en-US" altLang="ko-KR" b="1" dirty="0"/>
              <a:t>(</a:t>
            </a:r>
            <a:r>
              <a:rPr lang="ko-KR" altLang="en-US" b="1" dirty="0"/>
              <a:t>또는 링크</a:t>
            </a:r>
            <a:r>
              <a:rPr lang="en-US" altLang="ko-KR" b="1" dirty="0"/>
              <a:t>)</a:t>
            </a:r>
            <a:r>
              <a:rPr lang="ko-KR" altLang="en-US" dirty="0"/>
              <a:t>는 다른 문서로 점프할 수 있는 단어나 이미지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D708C-34E4-BC04-3B74-482F2546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3" y="2043500"/>
            <a:ext cx="8040291" cy="22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5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D5198-B62C-55A9-A0D1-B537EEA8EE59}"/>
              </a:ext>
            </a:extLst>
          </p:cNvPr>
          <p:cNvSpPr txBox="1">
            <a:spLocks/>
          </p:cNvSpPr>
          <p:nvPr/>
        </p:nvSpPr>
        <p:spPr bwMode="auto">
          <a:xfrm>
            <a:off x="622173" y="2194530"/>
            <a:ext cx="8143875" cy="306705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"https://www.google.com"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"_blank"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google.com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방문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target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속성이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"_blank"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이므로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, 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링크는 새로운 탭에서 열립니다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4F9DB-E323-0F52-CC06-F07DE28FB0FF}"/>
              </a:ext>
            </a:extLst>
          </p:cNvPr>
          <p:cNvSpPr txBox="1"/>
          <p:nvPr/>
        </p:nvSpPr>
        <p:spPr>
          <a:xfrm>
            <a:off x="620676" y="1855976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link.html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링크 예제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801669-72B2-E2DA-206F-F1E8C2780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_x175076752">
            <a:extLst>
              <a:ext uri="{FF2B5EF4-FFF2-40B4-BE49-F238E27FC236}">
                <a16:creationId xmlns:a16="http://schemas.microsoft.com/office/drawing/2014/main" id="{54A09386-B131-535C-533E-23189584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96" y="4505136"/>
            <a:ext cx="3568596" cy="183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175076968">
            <a:extLst>
              <a:ext uri="{FF2B5EF4-FFF2-40B4-BE49-F238E27FC236}">
                <a16:creationId xmlns:a16="http://schemas.microsoft.com/office/drawing/2014/main" id="{47E0A384-A391-7348-A83C-E244C3AC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96" y="2304236"/>
            <a:ext cx="3568596" cy="129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 bwMode="auto">
          <a:xfrm>
            <a:off x="6200776" y="3111857"/>
            <a:ext cx="247650" cy="2149724"/>
          </a:xfrm>
          <a:custGeom>
            <a:avLst/>
            <a:gdLst>
              <a:gd name="connsiteX0" fmla="*/ 0 w 866775"/>
              <a:gd name="connsiteY0" fmla="*/ 0 h 2505075"/>
              <a:gd name="connsiteX1" fmla="*/ 47625 w 866775"/>
              <a:gd name="connsiteY1" fmla="*/ 104775 h 2505075"/>
              <a:gd name="connsiteX2" fmla="*/ 85725 w 866775"/>
              <a:gd name="connsiteY2" fmla="*/ 161925 h 2505075"/>
              <a:gd name="connsiteX3" fmla="*/ 247650 w 866775"/>
              <a:gd name="connsiteY3" fmla="*/ 438150 h 2505075"/>
              <a:gd name="connsiteX4" fmla="*/ 409575 w 866775"/>
              <a:gd name="connsiteY4" fmla="*/ 695325 h 2505075"/>
              <a:gd name="connsiteX5" fmla="*/ 514350 w 866775"/>
              <a:gd name="connsiteY5" fmla="*/ 876300 h 2505075"/>
              <a:gd name="connsiteX6" fmla="*/ 571500 w 866775"/>
              <a:gd name="connsiteY6" fmla="*/ 971550 h 2505075"/>
              <a:gd name="connsiteX7" fmla="*/ 609600 w 866775"/>
              <a:gd name="connsiteY7" fmla="*/ 1047750 h 2505075"/>
              <a:gd name="connsiteX8" fmla="*/ 676275 w 866775"/>
              <a:gd name="connsiteY8" fmla="*/ 1200150 h 2505075"/>
              <a:gd name="connsiteX9" fmla="*/ 742950 w 866775"/>
              <a:gd name="connsiteY9" fmla="*/ 1323975 h 2505075"/>
              <a:gd name="connsiteX10" fmla="*/ 781050 w 866775"/>
              <a:gd name="connsiteY10" fmla="*/ 1447800 h 2505075"/>
              <a:gd name="connsiteX11" fmla="*/ 800100 w 866775"/>
              <a:gd name="connsiteY11" fmla="*/ 1524000 h 2505075"/>
              <a:gd name="connsiteX12" fmla="*/ 828675 w 866775"/>
              <a:gd name="connsiteY12" fmla="*/ 1581150 h 2505075"/>
              <a:gd name="connsiteX13" fmla="*/ 838200 w 866775"/>
              <a:gd name="connsiteY13" fmla="*/ 1609725 h 2505075"/>
              <a:gd name="connsiteX14" fmla="*/ 847725 w 866775"/>
              <a:gd name="connsiteY14" fmla="*/ 1685925 h 2505075"/>
              <a:gd name="connsiteX15" fmla="*/ 866775 w 866775"/>
              <a:gd name="connsiteY15" fmla="*/ 1847850 h 2505075"/>
              <a:gd name="connsiteX16" fmla="*/ 857250 w 866775"/>
              <a:gd name="connsiteY16" fmla="*/ 2505075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6775" h="2505075">
                <a:moveTo>
                  <a:pt x="0" y="0"/>
                </a:moveTo>
                <a:cubicBezTo>
                  <a:pt x="16386" y="40966"/>
                  <a:pt x="24575" y="65261"/>
                  <a:pt x="47625" y="104775"/>
                </a:cubicBezTo>
                <a:cubicBezTo>
                  <a:pt x="59161" y="124551"/>
                  <a:pt x="73945" y="142292"/>
                  <a:pt x="85725" y="161925"/>
                </a:cubicBezTo>
                <a:cubicBezTo>
                  <a:pt x="347869" y="598832"/>
                  <a:pt x="80899" y="164202"/>
                  <a:pt x="247650" y="438150"/>
                </a:cubicBezTo>
                <a:cubicBezTo>
                  <a:pt x="414716" y="712615"/>
                  <a:pt x="228765" y="406029"/>
                  <a:pt x="409575" y="695325"/>
                </a:cubicBezTo>
                <a:cubicBezTo>
                  <a:pt x="487262" y="819625"/>
                  <a:pt x="445460" y="757308"/>
                  <a:pt x="514350" y="876300"/>
                </a:cubicBezTo>
                <a:cubicBezTo>
                  <a:pt x="532902" y="908344"/>
                  <a:pt x="554941" y="938432"/>
                  <a:pt x="571500" y="971550"/>
                </a:cubicBezTo>
                <a:cubicBezTo>
                  <a:pt x="584200" y="996950"/>
                  <a:pt x="597768" y="1021934"/>
                  <a:pt x="609600" y="1047750"/>
                </a:cubicBezTo>
                <a:cubicBezTo>
                  <a:pt x="632703" y="1098157"/>
                  <a:pt x="648765" y="1152007"/>
                  <a:pt x="676275" y="1200150"/>
                </a:cubicBezTo>
                <a:cubicBezTo>
                  <a:pt x="724942" y="1285317"/>
                  <a:pt x="702927" y="1243930"/>
                  <a:pt x="742950" y="1323975"/>
                </a:cubicBezTo>
                <a:cubicBezTo>
                  <a:pt x="762872" y="1443509"/>
                  <a:pt x="736827" y="1315130"/>
                  <a:pt x="781050" y="1447800"/>
                </a:cubicBezTo>
                <a:cubicBezTo>
                  <a:pt x="789329" y="1472638"/>
                  <a:pt x="791294" y="1499344"/>
                  <a:pt x="800100" y="1524000"/>
                </a:cubicBezTo>
                <a:cubicBezTo>
                  <a:pt x="807263" y="1544058"/>
                  <a:pt x="820025" y="1561687"/>
                  <a:pt x="828675" y="1581150"/>
                </a:cubicBezTo>
                <a:cubicBezTo>
                  <a:pt x="832753" y="1590325"/>
                  <a:pt x="835025" y="1600200"/>
                  <a:pt x="838200" y="1609725"/>
                </a:cubicBezTo>
                <a:cubicBezTo>
                  <a:pt x="841375" y="1635125"/>
                  <a:pt x="845178" y="1660454"/>
                  <a:pt x="847725" y="1685925"/>
                </a:cubicBezTo>
                <a:cubicBezTo>
                  <a:pt x="862942" y="1838097"/>
                  <a:pt x="847911" y="1753530"/>
                  <a:pt x="866775" y="1847850"/>
                </a:cubicBezTo>
                <a:cubicBezTo>
                  <a:pt x="856834" y="2454272"/>
                  <a:pt x="857250" y="2235174"/>
                  <a:pt x="857250" y="2505075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1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716D5-A556-05F8-8336-4C493FE8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경로 표시 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4E6288-4B80-50BA-2874-41B1940FF1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2153925"/>
            <a:ext cx="8153400" cy="19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1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r>
              <a:rPr lang="ko-KR" altLang="en-US" dirty="0"/>
              <a:t> 속성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속성은 각 링크가 클릭되었을 때</a:t>
            </a:r>
            <a:r>
              <a:rPr lang="en-US" altLang="ko-KR" dirty="0"/>
              <a:t>, </a:t>
            </a:r>
            <a:r>
              <a:rPr lang="ko-KR" altLang="en-US" dirty="0"/>
              <a:t>새로운 페이지가 어디에 열리는 지를 지정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89D505-BDFC-08F7-7C0B-7CDBCDD0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10" y="2347912"/>
            <a:ext cx="7121076" cy="2162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5970" y="4706421"/>
            <a:ext cx="527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new </a:t>
            </a:r>
            <a:r>
              <a:rPr lang="ko-KR" altLang="en-US" dirty="0" smtClean="0"/>
              <a:t>한번 열린창으로만 페이지를 적재한다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33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5" name="자유형 4"/>
          <p:cNvSpPr/>
          <p:nvPr/>
        </p:nvSpPr>
        <p:spPr bwMode="auto">
          <a:xfrm>
            <a:off x="3753067" y="2695575"/>
            <a:ext cx="4239799" cy="1628775"/>
          </a:xfrm>
          <a:custGeom>
            <a:avLst/>
            <a:gdLst>
              <a:gd name="connsiteX0" fmla="*/ 0 w 4239799"/>
              <a:gd name="connsiteY0" fmla="*/ 1628775 h 1628775"/>
              <a:gd name="connsiteX1" fmla="*/ 76200 w 4239799"/>
              <a:gd name="connsiteY1" fmla="*/ 1600200 h 1628775"/>
              <a:gd name="connsiteX2" fmla="*/ 171450 w 4239799"/>
              <a:gd name="connsiteY2" fmla="*/ 1581150 h 1628775"/>
              <a:gd name="connsiteX3" fmla="*/ 257175 w 4239799"/>
              <a:gd name="connsiteY3" fmla="*/ 1562100 h 1628775"/>
              <a:gd name="connsiteX4" fmla="*/ 542925 w 4239799"/>
              <a:gd name="connsiteY4" fmla="*/ 1514475 h 1628775"/>
              <a:gd name="connsiteX5" fmla="*/ 771525 w 4239799"/>
              <a:gd name="connsiteY5" fmla="*/ 1466850 h 1628775"/>
              <a:gd name="connsiteX6" fmla="*/ 1019175 w 4239799"/>
              <a:gd name="connsiteY6" fmla="*/ 1428750 h 1628775"/>
              <a:gd name="connsiteX7" fmla="*/ 1238250 w 4239799"/>
              <a:gd name="connsiteY7" fmla="*/ 1381125 h 1628775"/>
              <a:gd name="connsiteX8" fmla="*/ 1362075 w 4239799"/>
              <a:gd name="connsiteY8" fmla="*/ 1352550 h 1628775"/>
              <a:gd name="connsiteX9" fmla="*/ 1476375 w 4239799"/>
              <a:gd name="connsiteY9" fmla="*/ 1343025 h 1628775"/>
              <a:gd name="connsiteX10" fmla="*/ 1571625 w 4239799"/>
              <a:gd name="connsiteY10" fmla="*/ 1295400 h 1628775"/>
              <a:gd name="connsiteX11" fmla="*/ 1666875 w 4239799"/>
              <a:gd name="connsiteY11" fmla="*/ 1276350 h 1628775"/>
              <a:gd name="connsiteX12" fmla="*/ 1743075 w 4239799"/>
              <a:gd name="connsiteY12" fmla="*/ 1247775 h 1628775"/>
              <a:gd name="connsiteX13" fmla="*/ 1828800 w 4239799"/>
              <a:gd name="connsiteY13" fmla="*/ 1228725 h 1628775"/>
              <a:gd name="connsiteX14" fmla="*/ 1981200 w 4239799"/>
              <a:gd name="connsiteY14" fmla="*/ 1162050 h 1628775"/>
              <a:gd name="connsiteX15" fmla="*/ 2047875 w 4239799"/>
              <a:gd name="connsiteY15" fmla="*/ 1143000 h 1628775"/>
              <a:gd name="connsiteX16" fmla="*/ 2200275 w 4239799"/>
              <a:gd name="connsiteY16" fmla="*/ 1114425 h 1628775"/>
              <a:gd name="connsiteX17" fmla="*/ 2447925 w 4239799"/>
              <a:gd name="connsiteY17" fmla="*/ 1038225 h 1628775"/>
              <a:gd name="connsiteX18" fmla="*/ 2571750 w 4239799"/>
              <a:gd name="connsiteY18" fmla="*/ 1000125 h 1628775"/>
              <a:gd name="connsiteX19" fmla="*/ 2619375 w 4239799"/>
              <a:gd name="connsiteY19" fmla="*/ 981075 h 1628775"/>
              <a:gd name="connsiteX20" fmla="*/ 2657475 w 4239799"/>
              <a:gd name="connsiteY20" fmla="*/ 962025 h 1628775"/>
              <a:gd name="connsiteX21" fmla="*/ 2695575 w 4239799"/>
              <a:gd name="connsiteY21" fmla="*/ 952500 h 1628775"/>
              <a:gd name="connsiteX22" fmla="*/ 2733675 w 4239799"/>
              <a:gd name="connsiteY22" fmla="*/ 923925 h 1628775"/>
              <a:gd name="connsiteX23" fmla="*/ 2790825 w 4239799"/>
              <a:gd name="connsiteY23" fmla="*/ 904875 h 1628775"/>
              <a:gd name="connsiteX24" fmla="*/ 2838450 w 4239799"/>
              <a:gd name="connsiteY24" fmla="*/ 885825 h 1628775"/>
              <a:gd name="connsiteX25" fmla="*/ 2952750 w 4239799"/>
              <a:gd name="connsiteY25" fmla="*/ 828675 h 1628775"/>
              <a:gd name="connsiteX26" fmla="*/ 3076575 w 4239799"/>
              <a:gd name="connsiteY26" fmla="*/ 781050 h 1628775"/>
              <a:gd name="connsiteX27" fmla="*/ 3143250 w 4239799"/>
              <a:gd name="connsiteY27" fmla="*/ 762000 h 1628775"/>
              <a:gd name="connsiteX28" fmla="*/ 3248025 w 4239799"/>
              <a:gd name="connsiteY28" fmla="*/ 714375 h 1628775"/>
              <a:gd name="connsiteX29" fmla="*/ 3295650 w 4239799"/>
              <a:gd name="connsiteY29" fmla="*/ 695325 h 1628775"/>
              <a:gd name="connsiteX30" fmla="*/ 3381375 w 4239799"/>
              <a:gd name="connsiteY30" fmla="*/ 647700 h 1628775"/>
              <a:gd name="connsiteX31" fmla="*/ 3495675 w 4239799"/>
              <a:gd name="connsiteY31" fmla="*/ 581025 h 1628775"/>
              <a:gd name="connsiteX32" fmla="*/ 3533775 w 4239799"/>
              <a:gd name="connsiteY32" fmla="*/ 561975 h 1628775"/>
              <a:gd name="connsiteX33" fmla="*/ 3590925 w 4239799"/>
              <a:gd name="connsiteY33" fmla="*/ 504825 h 1628775"/>
              <a:gd name="connsiteX34" fmla="*/ 3619500 w 4239799"/>
              <a:gd name="connsiteY34" fmla="*/ 476250 h 1628775"/>
              <a:gd name="connsiteX35" fmla="*/ 3657600 w 4239799"/>
              <a:gd name="connsiteY35" fmla="*/ 466725 h 1628775"/>
              <a:gd name="connsiteX36" fmla="*/ 3724275 w 4239799"/>
              <a:gd name="connsiteY36" fmla="*/ 419100 h 1628775"/>
              <a:gd name="connsiteX37" fmla="*/ 3771900 w 4239799"/>
              <a:gd name="connsiteY37" fmla="*/ 371475 h 1628775"/>
              <a:gd name="connsiteX38" fmla="*/ 3790950 w 4239799"/>
              <a:gd name="connsiteY38" fmla="*/ 333375 h 1628775"/>
              <a:gd name="connsiteX39" fmla="*/ 3857625 w 4239799"/>
              <a:gd name="connsiteY39" fmla="*/ 285750 h 1628775"/>
              <a:gd name="connsiteX40" fmla="*/ 3895725 w 4239799"/>
              <a:gd name="connsiteY40" fmla="*/ 257175 h 1628775"/>
              <a:gd name="connsiteX41" fmla="*/ 3924300 w 4239799"/>
              <a:gd name="connsiteY41" fmla="*/ 238125 h 1628775"/>
              <a:gd name="connsiteX42" fmla="*/ 3962400 w 4239799"/>
              <a:gd name="connsiteY42" fmla="*/ 209550 h 1628775"/>
              <a:gd name="connsiteX43" fmla="*/ 4000500 w 4239799"/>
              <a:gd name="connsiteY43" fmla="*/ 200025 h 1628775"/>
              <a:gd name="connsiteX44" fmla="*/ 4029075 w 4239799"/>
              <a:gd name="connsiteY44" fmla="*/ 171450 h 1628775"/>
              <a:gd name="connsiteX45" fmla="*/ 4038600 w 4239799"/>
              <a:gd name="connsiteY45" fmla="*/ 142875 h 1628775"/>
              <a:gd name="connsiteX46" fmla="*/ 4095750 w 4239799"/>
              <a:gd name="connsiteY46" fmla="*/ 104775 h 1628775"/>
              <a:gd name="connsiteX47" fmla="*/ 4124325 w 4239799"/>
              <a:gd name="connsiteY47" fmla="*/ 85725 h 1628775"/>
              <a:gd name="connsiteX48" fmla="*/ 4152900 w 4239799"/>
              <a:gd name="connsiteY48" fmla="*/ 66675 h 1628775"/>
              <a:gd name="connsiteX49" fmla="*/ 4181475 w 4239799"/>
              <a:gd name="connsiteY49" fmla="*/ 38100 h 1628775"/>
              <a:gd name="connsiteX50" fmla="*/ 4238625 w 4239799"/>
              <a:gd name="connsiteY50" fmla="*/ 9525 h 1628775"/>
              <a:gd name="connsiteX51" fmla="*/ 4238625 w 4239799"/>
              <a:gd name="connsiteY51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239799" h="1628775">
                <a:moveTo>
                  <a:pt x="0" y="1628775"/>
                </a:moveTo>
                <a:cubicBezTo>
                  <a:pt x="25400" y="1619250"/>
                  <a:pt x="50465" y="1608778"/>
                  <a:pt x="76200" y="1600200"/>
                </a:cubicBezTo>
                <a:cubicBezTo>
                  <a:pt x="109386" y="1589138"/>
                  <a:pt x="136278" y="1588184"/>
                  <a:pt x="171450" y="1581150"/>
                </a:cubicBezTo>
                <a:cubicBezTo>
                  <a:pt x="200154" y="1575409"/>
                  <a:pt x="228348" y="1567187"/>
                  <a:pt x="257175" y="1562100"/>
                </a:cubicBezTo>
                <a:cubicBezTo>
                  <a:pt x="466531" y="1525155"/>
                  <a:pt x="134265" y="1608781"/>
                  <a:pt x="542925" y="1514475"/>
                </a:cubicBezTo>
                <a:cubicBezTo>
                  <a:pt x="651269" y="1489473"/>
                  <a:pt x="667032" y="1483795"/>
                  <a:pt x="771525" y="1466850"/>
                </a:cubicBezTo>
                <a:cubicBezTo>
                  <a:pt x="853969" y="1453481"/>
                  <a:pt x="938148" y="1449007"/>
                  <a:pt x="1019175" y="1428750"/>
                </a:cubicBezTo>
                <a:cubicBezTo>
                  <a:pt x="1268882" y="1366323"/>
                  <a:pt x="1003572" y="1430016"/>
                  <a:pt x="1238250" y="1381125"/>
                </a:cubicBezTo>
                <a:cubicBezTo>
                  <a:pt x="1279719" y="1372486"/>
                  <a:pt x="1320247" y="1359242"/>
                  <a:pt x="1362075" y="1352550"/>
                </a:cubicBezTo>
                <a:cubicBezTo>
                  <a:pt x="1399827" y="1346510"/>
                  <a:pt x="1438275" y="1346200"/>
                  <a:pt x="1476375" y="1343025"/>
                </a:cubicBezTo>
                <a:cubicBezTo>
                  <a:pt x="1508125" y="1327150"/>
                  <a:pt x="1538120" y="1307127"/>
                  <a:pt x="1571625" y="1295400"/>
                </a:cubicBezTo>
                <a:cubicBezTo>
                  <a:pt x="1602186" y="1284704"/>
                  <a:pt x="1635677" y="1285016"/>
                  <a:pt x="1666875" y="1276350"/>
                </a:cubicBezTo>
                <a:cubicBezTo>
                  <a:pt x="1693013" y="1269090"/>
                  <a:pt x="1717050" y="1255429"/>
                  <a:pt x="1743075" y="1247775"/>
                </a:cubicBezTo>
                <a:cubicBezTo>
                  <a:pt x="1771158" y="1239515"/>
                  <a:pt x="1801258" y="1238640"/>
                  <a:pt x="1828800" y="1228725"/>
                </a:cubicBezTo>
                <a:cubicBezTo>
                  <a:pt x="1880971" y="1209943"/>
                  <a:pt x="1927884" y="1177283"/>
                  <a:pt x="1981200" y="1162050"/>
                </a:cubicBezTo>
                <a:cubicBezTo>
                  <a:pt x="2003425" y="1155700"/>
                  <a:pt x="2025274" y="1147843"/>
                  <a:pt x="2047875" y="1143000"/>
                </a:cubicBezTo>
                <a:cubicBezTo>
                  <a:pt x="2221704" y="1105751"/>
                  <a:pt x="1990705" y="1169095"/>
                  <a:pt x="2200275" y="1114425"/>
                </a:cubicBezTo>
                <a:cubicBezTo>
                  <a:pt x="2549207" y="1023399"/>
                  <a:pt x="2136030" y="1127338"/>
                  <a:pt x="2447925" y="1038225"/>
                </a:cubicBezTo>
                <a:cubicBezTo>
                  <a:pt x="2498509" y="1023772"/>
                  <a:pt x="2523424" y="1017698"/>
                  <a:pt x="2571750" y="1000125"/>
                </a:cubicBezTo>
                <a:cubicBezTo>
                  <a:pt x="2587818" y="994282"/>
                  <a:pt x="2603751" y="988019"/>
                  <a:pt x="2619375" y="981075"/>
                </a:cubicBezTo>
                <a:cubicBezTo>
                  <a:pt x="2632350" y="975308"/>
                  <a:pt x="2644180" y="967011"/>
                  <a:pt x="2657475" y="962025"/>
                </a:cubicBezTo>
                <a:cubicBezTo>
                  <a:pt x="2669732" y="957428"/>
                  <a:pt x="2682875" y="955675"/>
                  <a:pt x="2695575" y="952500"/>
                </a:cubicBezTo>
                <a:cubicBezTo>
                  <a:pt x="2708275" y="942975"/>
                  <a:pt x="2719476" y="931025"/>
                  <a:pt x="2733675" y="923925"/>
                </a:cubicBezTo>
                <a:cubicBezTo>
                  <a:pt x="2751636" y="914945"/>
                  <a:pt x="2771954" y="911737"/>
                  <a:pt x="2790825" y="904875"/>
                </a:cubicBezTo>
                <a:cubicBezTo>
                  <a:pt x="2806893" y="899032"/>
                  <a:pt x="2822980" y="893105"/>
                  <a:pt x="2838450" y="885825"/>
                </a:cubicBezTo>
                <a:cubicBezTo>
                  <a:pt x="2876993" y="867687"/>
                  <a:pt x="2911792" y="840377"/>
                  <a:pt x="2952750" y="828675"/>
                </a:cubicBezTo>
                <a:cubicBezTo>
                  <a:pt x="3138440" y="775621"/>
                  <a:pt x="2907956" y="845903"/>
                  <a:pt x="3076575" y="781050"/>
                </a:cubicBezTo>
                <a:cubicBezTo>
                  <a:pt x="3098149" y="772752"/>
                  <a:pt x="3121322" y="769309"/>
                  <a:pt x="3143250" y="762000"/>
                </a:cubicBezTo>
                <a:cubicBezTo>
                  <a:pt x="3195388" y="744621"/>
                  <a:pt x="3194594" y="738662"/>
                  <a:pt x="3248025" y="714375"/>
                </a:cubicBezTo>
                <a:cubicBezTo>
                  <a:pt x="3263590" y="707300"/>
                  <a:pt x="3279775" y="701675"/>
                  <a:pt x="3295650" y="695325"/>
                </a:cubicBezTo>
                <a:cubicBezTo>
                  <a:pt x="3346242" y="644733"/>
                  <a:pt x="3299791" y="682665"/>
                  <a:pt x="3381375" y="647700"/>
                </a:cubicBezTo>
                <a:cubicBezTo>
                  <a:pt x="3508135" y="593374"/>
                  <a:pt x="3414530" y="631741"/>
                  <a:pt x="3495675" y="581025"/>
                </a:cubicBezTo>
                <a:cubicBezTo>
                  <a:pt x="3507716" y="573500"/>
                  <a:pt x="3522687" y="570845"/>
                  <a:pt x="3533775" y="561975"/>
                </a:cubicBezTo>
                <a:cubicBezTo>
                  <a:pt x="3554812" y="545145"/>
                  <a:pt x="3571875" y="523875"/>
                  <a:pt x="3590925" y="504825"/>
                </a:cubicBezTo>
                <a:cubicBezTo>
                  <a:pt x="3600450" y="495300"/>
                  <a:pt x="3606432" y="479517"/>
                  <a:pt x="3619500" y="476250"/>
                </a:cubicBezTo>
                <a:lnTo>
                  <a:pt x="3657600" y="466725"/>
                </a:lnTo>
                <a:cubicBezTo>
                  <a:pt x="3673825" y="455908"/>
                  <a:pt x="3712460" y="430915"/>
                  <a:pt x="3724275" y="419100"/>
                </a:cubicBezTo>
                <a:cubicBezTo>
                  <a:pt x="3787775" y="355600"/>
                  <a:pt x="3695700" y="422275"/>
                  <a:pt x="3771900" y="371475"/>
                </a:cubicBezTo>
                <a:cubicBezTo>
                  <a:pt x="3778250" y="358775"/>
                  <a:pt x="3781709" y="344156"/>
                  <a:pt x="3790950" y="333375"/>
                </a:cubicBezTo>
                <a:cubicBezTo>
                  <a:pt x="3800780" y="321906"/>
                  <a:pt x="3842831" y="296317"/>
                  <a:pt x="3857625" y="285750"/>
                </a:cubicBezTo>
                <a:cubicBezTo>
                  <a:pt x="3870543" y="276523"/>
                  <a:pt x="3882807" y="266402"/>
                  <a:pt x="3895725" y="257175"/>
                </a:cubicBezTo>
                <a:cubicBezTo>
                  <a:pt x="3905040" y="250521"/>
                  <a:pt x="3914985" y="244779"/>
                  <a:pt x="3924300" y="238125"/>
                </a:cubicBezTo>
                <a:cubicBezTo>
                  <a:pt x="3937218" y="228898"/>
                  <a:pt x="3948201" y="216650"/>
                  <a:pt x="3962400" y="209550"/>
                </a:cubicBezTo>
                <a:cubicBezTo>
                  <a:pt x="3974109" y="203696"/>
                  <a:pt x="3987800" y="203200"/>
                  <a:pt x="4000500" y="200025"/>
                </a:cubicBezTo>
                <a:cubicBezTo>
                  <a:pt x="4010025" y="190500"/>
                  <a:pt x="4021603" y="182658"/>
                  <a:pt x="4029075" y="171450"/>
                </a:cubicBezTo>
                <a:cubicBezTo>
                  <a:pt x="4034644" y="163096"/>
                  <a:pt x="4031500" y="149975"/>
                  <a:pt x="4038600" y="142875"/>
                </a:cubicBezTo>
                <a:cubicBezTo>
                  <a:pt x="4054789" y="126686"/>
                  <a:pt x="4076700" y="117475"/>
                  <a:pt x="4095750" y="104775"/>
                </a:cubicBezTo>
                <a:lnTo>
                  <a:pt x="4124325" y="85725"/>
                </a:lnTo>
                <a:cubicBezTo>
                  <a:pt x="4133850" y="79375"/>
                  <a:pt x="4144805" y="74770"/>
                  <a:pt x="4152900" y="66675"/>
                </a:cubicBezTo>
                <a:cubicBezTo>
                  <a:pt x="4162425" y="57150"/>
                  <a:pt x="4171127" y="46724"/>
                  <a:pt x="4181475" y="38100"/>
                </a:cubicBezTo>
                <a:cubicBezTo>
                  <a:pt x="4271401" y="-36838"/>
                  <a:pt x="4152708" y="66803"/>
                  <a:pt x="4238625" y="9525"/>
                </a:cubicBezTo>
                <a:cubicBezTo>
                  <a:pt x="4241267" y="7764"/>
                  <a:pt x="4238625" y="3175"/>
                  <a:pt x="4238625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F7B8D-18F7-B507-5318-83BA51D62D56}"/>
              </a:ext>
            </a:extLst>
          </p:cNvPr>
          <p:cNvSpPr txBox="1">
            <a:spLocks/>
          </p:cNvSpPr>
          <p:nvPr/>
        </p:nvSpPr>
        <p:spPr bwMode="auto">
          <a:xfrm>
            <a:off x="500062" y="1896873"/>
            <a:ext cx="8143875" cy="331330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"http://www.google.com"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"_self"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google.com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방문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br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"http://www.google.com"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"_blank"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google.com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방문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altLang="ko-KR" sz="1400" b="0" dirty="0">
              <a:solidFill>
                <a:srgbClr val="8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8CA85-4135-0238-B751-790390ADFEC1}"/>
              </a:ext>
            </a:extLst>
          </p:cNvPr>
          <p:cNvSpPr txBox="1"/>
          <p:nvPr/>
        </p:nvSpPr>
        <p:spPr>
          <a:xfrm>
            <a:off x="508090" y="1647825"/>
            <a:ext cx="1059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rgbClr val="0070C0"/>
                </a:solidFill>
              </a:rPr>
              <a:t>body.html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D6A5537-B4CB-AD8E-EF59-93C7BD7CF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175089736">
            <a:extLst>
              <a:ext uri="{FF2B5EF4-FFF2-40B4-BE49-F238E27FC236}">
                <a16:creationId xmlns:a16="http://schemas.microsoft.com/office/drawing/2014/main" id="{15682394-710D-DC65-81DE-12E8AF6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7" y="4992592"/>
            <a:ext cx="3430444" cy="1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_x175090096">
            <a:extLst>
              <a:ext uri="{FF2B5EF4-FFF2-40B4-BE49-F238E27FC236}">
                <a16:creationId xmlns:a16="http://schemas.microsoft.com/office/drawing/2014/main" id="{C8F59CF3-3321-9FFA-BEF4-1FAB429A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7" y="2894369"/>
            <a:ext cx="3430444" cy="18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_x410488272">
            <a:extLst>
              <a:ext uri="{FF2B5EF4-FFF2-40B4-BE49-F238E27FC236}">
                <a16:creationId xmlns:a16="http://schemas.microsoft.com/office/drawing/2014/main" id="{A3BBA7DA-2C39-F022-427C-BA2245DC1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5324284"/>
            <a:ext cx="3596506" cy="116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DB0CC1-7B28-B8A1-EB02-63B26285A48B}"/>
              </a:ext>
            </a:extLst>
          </p:cNvPr>
          <p:cNvCxnSpPr/>
          <p:nvPr/>
        </p:nvCxnSpPr>
        <p:spPr>
          <a:xfrm>
            <a:off x="1924050" y="6238875"/>
            <a:ext cx="3555947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427ABA-48E4-FD82-5045-C82377D399E0}"/>
              </a:ext>
            </a:extLst>
          </p:cNvPr>
          <p:cNvCxnSpPr/>
          <p:nvPr/>
        </p:nvCxnSpPr>
        <p:spPr>
          <a:xfrm flipV="1">
            <a:off x="1943100" y="4000500"/>
            <a:ext cx="3695700" cy="200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14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C9B5D8-79BF-4E5E-F994-3FA1ACFB347D}"/>
              </a:ext>
            </a:extLst>
          </p:cNvPr>
          <p:cNvSpPr txBox="1">
            <a:spLocks/>
          </p:cNvSpPr>
          <p:nvPr/>
        </p:nvSpPr>
        <p:spPr bwMode="auto">
          <a:xfrm>
            <a:off x="612648" y="1954024"/>
            <a:ext cx="8143875" cy="37609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"#section1"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참고 사항으로 가려면 여기를 클릭하세요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Hello World!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Hello World!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Hello World!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hr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"section1"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참고 사항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hr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동일한 페이지 안에서도 점프할 수 있습니다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3B57D-5A1E-1147-89B3-3C02EDA74D20}"/>
              </a:ext>
            </a:extLst>
          </p:cNvPr>
          <p:cNvSpPr txBox="1"/>
          <p:nvPr/>
        </p:nvSpPr>
        <p:spPr>
          <a:xfrm>
            <a:off x="620676" y="1704975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>
                <a:solidFill>
                  <a:srgbClr val="0070C0"/>
                </a:solidFill>
                <a:latin typeface="Century Schoolbook" panose="02040604050505020304" pitchFamily="18" charset="0"/>
              </a:rPr>
              <a:t>link</a:t>
            </a:r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_id.html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6B9A23-3AED-C880-3858-0FA42295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6" name="_x175077256">
            <a:extLst>
              <a:ext uri="{FF2B5EF4-FFF2-40B4-BE49-F238E27FC236}">
                <a16:creationId xmlns:a16="http://schemas.microsoft.com/office/drawing/2014/main" id="{20683092-E42D-D652-9ABC-6159E14D3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5256096"/>
            <a:ext cx="3294062" cy="130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_x175077040">
            <a:extLst>
              <a:ext uri="{FF2B5EF4-FFF2-40B4-BE49-F238E27FC236}">
                <a16:creationId xmlns:a16="http://schemas.microsoft.com/office/drawing/2014/main" id="{D5666223-D0AC-D214-CE5D-F93B2BA8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81" y="5256097"/>
            <a:ext cx="3294063" cy="13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93A2EF4-F748-EC3F-6BF0-3DD2452BE5F4}"/>
              </a:ext>
            </a:extLst>
          </p:cNvPr>
          <p:cNvCxnSpPr>
            <a:cxnSpLocks/>
          </p:cNvCxnSpPr>
          <p:nvPr/>
        </p:nvCxnSpPr>
        <p:spPr>
          <a:xfrm>
            <a:off x="4229100" y="5964049"/>
            <a:ext cx="1420813" cy="13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38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링크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C9B5D8-79BF-4E5E-F994-3FA1ACFB347D}"/>
              </a:ext>
            </a:extLst>
          </p:cNvPr>
          <p:cNvSpPr txBox="1">
            <a:spLocks/>
          </p:cNvSpPr>
          <p:nvPr/>
        </p:nvSpPr>
        <p:spPr bwMode="auto">
          <a:xfrm>
            <a:off x="612648" y="1954023"/>
            <a:ext cx="8143875" cy="990599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pt-BR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pt-BR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pt-BR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"mailto:hong@google.com?subject=Feedback"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pt-BR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pt-BR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pt-BR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hong@google.com</a:t>
            </a:r>
            <a:r>
              <a:rPr lang="pt-BR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pt-BR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3B57D-5A1E-1147-89B3-3C02EDA74D20}"/>
              </a:ext>
            </a:extLst>
          </p:cNvPr>
          <p:cNvSpPr txBox="1"/>
          <p:nvPr/>
        </p:nvSpPr>
        <p:spPr>
          <a:xfrm>
            <a:off x="620676" y="1704975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link_email.html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6B9A23-3AED-C880-3858-0FA422959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F493DA-4E7A-133D-BE0E-1B124692B5A7}"/>
              </a:ext>
            </a:extLst>
          </p:cNvPr>
          <p:cNvSpPr txBox="1">
            <a:spLocks/>
          </p:cNvSpPr>
          <p:nvPr/>
        </p:nvSpPr>
        <p:spPr bwMode="auto">
          <a:xfrm>
            <a:off x="612648" y="3429000"/>
            <a:ext cx="8143875" cy="990599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"https://www.company.com/data.zip"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파일 다운로드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78B9E-7E4A-CDF9-3BCC-D6684DCB864A}"/>
              </a:ext>
            </a:extLst>
          </p:cNvPr>
          <p:cNvSpPr txBox="1"/>
          <p:nvPr/>
        </p:nvSpPr>
        <p:spPr>
          <a:xfrm>
            <a:off x="620676" y="3179952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link_download.html</a:t>
            </a:r>
            <a:endParaRPr lang="ko-KR" alt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1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&gt; </a:t>
            </a:r>
            <a:r>
              <a:rPr lang="ko-KR" altLang="en-US" dirty="0"/>
              <a:t>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웹페이지에</a:t>
            </a:r>
            <a:r>
              <a:rPr lang="ko-KR" altLang="en-US" dirty="0"/>
              <a:t> 사용된 </a:t>
            </a:r>
            <a:r>
              <a:rPr lang="en-US" altLang="ko-KR" dirty="0"/>
              <a:t>HTML</a:t>
            </a:r>
            <a:r>
              <a:rPr lang="ko-KR" altLang="en-US" dirty="0"/>
              <a:t>의 종류와 버전을 지정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C556B-4CC8-E9B9-B4CD-172DED54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4" y="2259600"/>
            <a:ext cx="8580636" cy="21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9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하이퍼링크를 만드는 태그 이름은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?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하이퍼링크 태그에서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href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target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속성은 어디에 사용되는가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lt"/>
                <a:ea typeface="굴림체" panose="020B0609000101010101" pitchFamily="49" charset="-127"/>
              </a:rPr>
              <a:t>?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57" y="4181842"/>
            <a:ext cx="1557338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03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썸네일</a:t>
            </a:r>
          </a:p>
        </p:txBody>
      </p:sp>
      <p:pic>
        <p:nvPicPr>
          <p:cNvPr id="22530" name="_x175089952">
            <a:extLst>
              <a:ext uri="{FF2B5EF4-FFF2-40B4-BE49-F238E27FC236}">
                <a16:creationId xmlns:a16="http://schemas.microsoft.com/office/drawing/2014/main" id="{A1523ADC-6404-5209-69D0-1BC5C5E1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43074"/>
            <a:ext cx="3863975" cy="46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_x175088136">
            <a:extLst>
              <a:ext uri="{FF2B5EF4-FFF2-40B4-BE49-F238E27FC236}">
                <a16:creationId xmlns:a16="http://schemas.microsoft.com/office/drawing/2014/main" id="{9F12272A-99AA-CF0C-FE8C-BACF3069E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743074"/>
            <a:ext cx="2784475" cy="18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EE098D-3952-28FF-DEA9-9E097688380F}"/>
              </a:ext>
            </a:extLst>
          </p:cNvPr>
          <p:cNvCxnSpPr/>
          <p:nvPr/>
        </p:nvCxnSpPr>
        <p:spPr>
          <a:xfrm>
            <a:off x="1333500" y="3019425"/>
            <a:ext cx="314325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3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thumnail.html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466DA-8FE6-4B5E-5C67-C692736CE363}"/>
              </a:ext>
            </a:extLst>
          </p:cNvPr>
          <p:cNvSpPr txBox="1">
            <a:spLocks/>
          </p:cNvSpPr>
          <p:nvPr/>
        </p:nvSpPr>
        <p:spPr bwMode="auto">
          <a:xfrm>
            <a:off x="500062" y="1944498"/>
            <a:ext cx="8143875" cy="335140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NASA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이미지들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Hubble Images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"photo1.html"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"thumbnails/PIA12110_hithumb.jpg"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"thumbnails/PIA03149_hithumb.jpg"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48AFA-71BC-77EB-BF73-34DEFDB454B4}"/>
              </a:ext>
            </a:extLst>
          </p:cNvPr>
          <p:cNvSpPr txBox="1"/>
          <p:nvPr/>
        </p:nvSpPr>
        <p:spPr>
          <a:xfrm>
            <a:off x="508090" y="1695450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thumnail.html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669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photo1.html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AEBC6AD-E3FF-D94F-F74C-2E18DAC08894}"/>
              </a:ext>
            </a:extLst>
          </p:cNvPr>
          <p:cNvSpPr txBox="1">
            <a:spLocks/>
          </p:cNvSpPr>
          <p:nvPr/>
        </p:nvSpPr>
        <p:spPr bwMode="auto">
          <a:xfrm>
            <a:off x="622173" y="1830199"/>
            <a:ext cx="8143875" cy="297992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Deep Field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Hubble Image #1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"images/PIA12110_ip.jpg"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"Deep Field"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539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11F2C-E4CF-AB21-873D-6B55B1CE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591C6-133B-7D08-F7E3-885C35A71C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  <a:r>
              <a:rPr lang="en-US" altLang="ko-KR" dirty="0"/>
              <a:t>(table)</a:t>
            </a:r>
            <a:r>
              <a:rPr lang="ko-KR" altLang="en-US" dirty="0"/>
              <a:t>은 표 형태의 데이터를 표시하는데 사용된다</a:t>
            </a:r>
            <a:r>
              <a:rPr lang="en-US" altLang="ko-KR" dirty="0"/>
              <a:t>. </a:t>
            </a:r>
            <a:r>
              <a:rPr lang="ko-KR" altLang="en-US" dirty="0"/>
              <a:t>테이블은 </a:t>
            </a:r>
            <a:r>
              <a:rPr lang="en-US" altLang="ko-KR" dirty="0"/>
              <a:t>&lt;table&gt; </a:t>
            </a:r>
            <a:r>
              <a:rPr lang="ko-KR" altLang="en-US" dirty="0"/>
              <a:t>태그로 정의된다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에서는 테이블의 하나의 행을 </a:t>
            </a:r>
            <a:r>
              <a:rPr lang="en-US" altLang="ko-KR" dirty="0"/>
              <a:t>&lt;tr&gt; ... &lt;/tr&gt;</a:t>
            </a:r>
            <a:r>
              <a:rPr lang="ko-KR" altLang="en-US" dirty="0"/>
              <a:t>로 표현한다</a:t>
            </a:r>
            <a:r>
              <a:rPr lang="en-US" altLang="ko-KR" dirty="0"/>
              <a:t>. tr</a:t>
            </a:r>
            <a:r>
              <a:rPr lang="ko-KR" altLang="en-US" dirty="0"/>
              <a:t>은 “</a:t>
            </a:r>
            <a:r>
              <a:rPr lang="en-US" altLang="ko-KR" dirty="0"/>
              <a:t>table row"</a:t>
            </a:r>
            <a:r>
              <a:rPr lang="ko-KR" altLang="en-US" dirty="0"/>
              <a:t>의 약자이다</a:t>
            </a:r>
            <a:r>
              <a:rPr lang="en-US" altLang="ko-KR" dirty="0"/>
              <a:t>. </a:t>
            </a:r>
            <a:r>
              <a:rPr lang="ko-KR" altLang="en-US" dirty="0"/>
              <a:t>하나의 데이터는 </a:t>
            </a:r>
            <a:r>
              <a:rPr lang="en-US" altLang="ko-KR" dirty="0"/>
              <a:t>&lt;td&gt; ... &lt;/td&gt; </a:t>
            </a:r>
            <a:r>
              <a:rPr lang="ko-KR" altLang="en-US" dirty="0"/>
              <a:t>요소로 표현한다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12FF67-48B4-92BC-038F-107E691A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3262312"/>
            <a:ext cx="56483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예제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D5E46-680D-5DD5-5DF8-BEA4BECECAFE}"/>
              </a:ext>
            </a:extLst>
          </p:cNvPr>
          <p:cNvSpPr txBox="1">
            <a:spLocks/>
          </p:cNvSpPr>
          <p:nvPr/>
        </p:nvSpPr>
        <p:spPr bwMode="auto">
          <a:xfrm>
            <a:off x="612648" y="2224087"/>
            <a:ext cx="3319680" cy="3309937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&lt;table&gt;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홍길동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98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99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김철수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80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89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6F115-51B9-107B-FB5F-C04E17A1E59D}"/>
              </a:ext>
            </a:extLst>
          </p:cNvPr>
          <p:cNvSpPr txBox="1"/>
          <p:nvPr/>
        </p:nvSpPr>
        <p:spPr>
          <a:xfrm>
            <a:off x="620675" y="1975039"/>
            <a:ext cx="1530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table1.html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1BBCFE-9B1B-6E58-39A0-91BA8E87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410977656">
            <a:extLst>
              <a:ext uri="{FF2B5EF4-FFF2-40B4-BE49-F238E27FC236}">
                <a16:creationId xmlns:a16="http://schemas.microsoft.com/office/drawing/2014/main" id="{B1D34000-0AA0-1EE2-6CF2-9BBDCE77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24087"/>
            <a:ext cx="439798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07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헤더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D5E46-680D-5DD5-5DF8-BEA4BECECAFE}"/>
              </a:ext>
            </a:extLst>
          </p:cNvPr>
          <p:cNvSpPr txBox="1">
            <a:spLocks/>
          </p:cNvSpPr>
          <p:nvPr/>
        </p:nvSpPr>
        <p:spPr bwMode="auto">
          <a:xfrm>
            <a:off x="612648" y="885825"/>
            <a:ext cx="3319680" cy="58293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&lt;caption&gt;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학생 성적 테이블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thead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학생이름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중간고사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기말고사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thead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tbody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홍길동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98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99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김철수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80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89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tbody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1BBCFE-9B1B-6E58-39A0-91BA8E876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6712CF-9372-D6B3-9D48-D2B9AD59F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407317712">
            <a:extLst>
              <a:ext uri="{FF2B5EF4-FFF2-40B4-BE49-F238E27FC236}">
                <a16:creationId xmlns:a16="http://schemas.microsoft.com/office/drawing/2014/main" id="{D7A97E3F-BA40-7515-208F-3FB58347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98" y="2500312"/>
            <a:ext cx="4903791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636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7B29C-5C20-5CC0-01FD-8566D2A9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열과 행의 병합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9B89F94-66C9-B583-FB13-16EC737EABF6}"/>
              </a:ext>
            </a:extLst>
          </p:cNvPr>
          <p:cNvSpPr txBox="1">
            <a:spLocks/>
          </p:cNvSpPr>
          <p:nvPr/>
        </p:nvSpPr>
        <p:spPr bwMode="auto">
          <a:xfrm>
            <a:off x="612648" y="1562100"/>
            <a:ext cx="8226552" cy="32385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colspan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"5"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시간표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mon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tue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thu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fri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국어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수학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영어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과학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</a:rPr>
              <a:t>	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rowspan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휴강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colspan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"4"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점심시간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국어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수학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영어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과학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43F45B-0D13-A52E-73F7-18B3648D3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175077184">
            <a:extLst>
              <a:ext uri="{FF2B5EF4-FFF2-40B4-BE49-F238E27FC236}">
                <a16:creationId xmlns:a16="http://schemas.microsoft.com/office/drawing/2014/main" id="{5D2498C5-BB9A-43A4-9C4D-3B6DD6BB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4295774"/>
            <a:ext cx="5135562" cy="245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15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4B229-4656-14A3-F044-5907BD4D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테이블을 이용한 이미지 갤러리 만들기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B27D84-7111-C8B7-0364-3D2F96C96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175076536">
            <a:extLst>
              <a:ext uri="{FF2B5EF4-FFF2-40B4-BE49-F238E27FC236}">
                <a16:creationId xmlns:a16="http://schemas.microsoft.com/office/drawing/2014/main" id="{077815F5-97DA-EA6E-3D6D-DC2F1BE625D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871662"/>
            <a:ext cx="5765800" cy="40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32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4B229-4656-14A3-F044-5907BD4D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r>
              <a:rPr lang="ko-KR" altLang="en-US" dirty="0"/>
              <a:t>테이블을 이용한 이미지 갤러리 만들기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A9F674-1D0D-E022-62E8-CBAD69AAE78B}"/>
              </a:ext>
            </a:extLst>
          </p:cNvPr>
          <p:cNvSpPr txBox="1">
            <a:spLocks/>
          </p:cNvSpPr>
          <p:nvPr/>
        </p:nvSpPr>
        <p:spPr bwMode="auto">
          <a:xfrm>
            <a:off x="612648" y="1762125"/>
            <a:ext cx="8226552" cy="2933700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고전 영화 리스트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"movie1.png"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"200"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"movie2.png"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"200"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"movie3.png"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"200"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0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주석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  <a:r>
              <a:rPr lang="en-US" altLang="ko-KR" dirty="0"/>
              <a:t>(comment)</a:t>
            </a:r>
            <a:r>
              <a:rPr lang="ko-KR" altLang="en-US" dirty="0"/>
              <a:t>은 </a:t>
            </a:r>
            <a:r>
              <a:rPr lang="en-US" altLang="ko-KR" dirty="0"/>
              <a:t>HTML </a:t>
            </a:r>
            <a:r>
              <a:rPr lang="ko-KR" altLang="en-US" dirty="0"/>
              <a:t>코드를 설명하는 글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4937" y="2842141"/>
            <a:ext cx="3621504" cy="1432500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latinLnBrk="1"/>
            <a:r>
              <a:rPr lang="en-US" altLang="ko-KR" dirty="0">
                <a:latin typeface="Century Schoolbook" panose="02040604050505020304" pitchFamily="18" charset="0"/>
              </a:rPr>
              <a:t>&lt;!--</a:t>
            </a:r>
            <a:r>
              <a:rPr lang="ko-KR" altLang="en-US" dirty="0">
                <a:latin typeface="Century Schoolbook" panose="02040604050505020304" pitchFamily="18" charset="0"/>
              </a:rPr>
              <a:t>여기에 주석을 표시합니다</a:t>
            </a:r>
            <a:r>
              <a:rPr lang="en-US" altLang="ko-KR" dirty="0">
                <a:latin typeface="Century Schoolbook" panose="02040604050505020304" pitchFamily="18" charset="0"/>
              </a:rPr>
              <a:t>. --&gt;</a:t>
            </a:r>
            <a:endParaRPr lang="ko-KR" altLang="en-US" dirty="0">
              <a:latin typeface="Century Schoolbook" panose="02040604050505020304" pitchFamily="18" charset="0"/>
            </a:endParaRPr>
          </a:p>
          <a:p>
            <a:pPr latinLnBrk="1"/>
            <a:r>
              <a:rPr lang="en-US" altLang="ko-KR" dirty="0">
                <a:latin typeface="Century Schoolbook" panose="02040604050505020304" pitchFamily="18" charset="0"/>
              </a:rPr>
              <a:t>&lt;!</a:t>
            </a:r>
            <a:r>
              <a:rPr lang="en-US" altLang="ko-KR" dirty="0" err="1">
                <a:latin typeface="Century Schoolbook" panose="02040604050505020304" pitchFamily="18" charset="0"/>
              </a:rPr>
              <a:t>DOCTYPE</a:t>
            </a:r>
            <a:r>
              <a:rPr lang="ko-KR" altLang="en-US" dirty="0">
                <a:latin typeface="Century Schoolbook" panose="02040604050505020304" pitchFamily="18" charset="0"/>
              </a:rPr>
              <a:t> </a:t>
            </a:r>
            <a:r>
              <a:rPr lang="en-US" altLang="ko-KR" dirty="0">
                <a:latin typeface="Century Schoolbook" panose="02040604050505020304" pitchFamily="18" charset="0"/>
              </a:rPr>
              <a:t>html&gt;</a:t>
            </a:r>
            <a:endParaRPr lang="ko-KR" altLang="en-US" dirty="0">
              <a:latin typeface="Century Schoolbook" panose="02040604050505020304" pitchFamily="18" charset="0"/>
            </a:endParaRPr>
          </a:p>
          <a:p>
            <a:pPr latinLnBrk="1"/>
            <a:r>
              <a:rPr lang="en-US" altLang="ko-KR" dirty="0">
                <a:latin typeface="Century Schoolbook" panose="02040604050505020304" pitchFamily="18" charset="0"/>
              </a:rPr>
              <a:t>&lt;html&gt;</a:t>
            </a:r>
            <a:endParaRPr lang="ko-KR" altLang="en-US" dirty="0">
              <a:latin typeface="Century Schoolbook" panose="02040604050505020304" pitchFamily="18" charset="0"/>
            </a:endParaRPr>
          </a:p>
          <a:p>
            <a:pPr latinLnBrk="1"/>
            <a:r>
              <a:rPr lang="en-US" altLang="ko-KR" dirty="0">
                <a:latin typeface="Century Schoolbook" panose="02040604050505020304" pitchFamily="18" charset="0"/>
              </a:rPr>
              <a:t>...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4852988" y="2442091"/>
            <a:ext cx="642936" cy="400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모서리가 둥근 직사각형 6"/>
          <p:cNvSpPr/>
          <p:nvPr/>
        </p:nvSpPr>
        <p:spPr bwMode="auto">
          <a:xfrm>
            <a:off x="1281112" y="2842141"/>
            <a:ext cx="3745329" cy="3619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5924" y="2152650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코드를 설명하는 글</a:t>
            </a:r>
          </a:p>
        </p:txBody>
      </p:sp>
    </p:spTree>
    <p:extLst>
      <p:ext uri="{BB962C8B-B14F-4D97-AF65-F5344CB8AC3E}">
        <p14:creationId xmlns:p14="http://schemas.microsoft.com/office/powerpoint/2010/main" val="312476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테이블에서 한 개의 행을 정의하는 태그 이름은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체" panose="020B0609000101010101" pitchFamily="49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테이블에서 셀들을 병합하려면 어떤 속성을 이용하여야 하는가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체" panose="020B0609000101010101" pitchFamily="49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57" y="4181842"/>
            <a:ext cx="1557338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620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sz="4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웹브라우저와</a:t>
            </a:r>
            <a:r>
              <a:rPr lang="ko-KR" alt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멀티미디어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예전 방법</a:t>
            </a:r>
            <a:r>
              <a:rPr lang="en-US" altLang="ko-KR" dirty="0"/>
              <a:t>: HTML </a:t>
            </a:r>
            <a:r>
              <a:rPr lang="ko-KR" altLang="en-US" dirty="0"/>
              <a:t>안에서는 </a:t>
            </a:r>
            <a:r>
              <a:rPr lang="en-US" altLang="ko-KR" dirty="0"/>
              <a:t>&lt;embed&gt;</a:t>
            </a:r>
            <a:r>
              <a:rPr lang="ko-KR" altLang="en-US" dirty="0"/>
              <a:t>나 </a:t>
            </a:r>
            <a:r>
              <a:rPr lang="en-US" altLang="ko-KR" dirty="0"/>
              <a:t>&lt;object&gt; </a:t>
            </a:r>
            <a:r>
              <a:rPr lang="ko-KR" altLang="en-US" dirty="0"/>
              <a:t>태그를 사용하여야 했고 </a:t>
            </a:r>
            <a:r>
              <a:rPr lang="ko-KR" altLang="en-US" dirty="0" err="1"/>
              <a:t>웹브라우저에는</a:t>
            </a:r>
            <a:r>
              <a:rPr lang="ko-KR" altLang="en-US" dirty="0"/>
              <a:t> 플래시나 </a:t>
            </a:r>
            <a:r>
              <a:rPr lang="en-US" altLang="ko-KR" dirty="0"/>
              <a:t>ActiveX</a:t>
            </a:r>
            <a:r>
              <a:rPr lang="ko-KR" altLang="en-US" dirty="0"/>
              <a:t>를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HTML5</a:t>
            </a:r>
            <a:r>
              <a:rPr lang="en-US" altLang="ko-KR" dirty="0"/>
              <a:t>: &lt;audio&gt;</a:t>
            </a:r>
            <a:r>
              <a:rPr lang="ko-KR" altLang="en-US" dirty="0"/>
              <a:t>와 </a:t>
            </a:r>
            <a:r>
              <a:rPr lang="en-US" altLang="ko-KR" dirty="0"/>
              <a:t>&lt;video&gt; </a:t>
            </a:r>
            <a:r>
              <a:rPr lang="ko-KR" altLang="en-US" dirty="0"/>
              <a:t>태그가 추가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429000"/>
            <a:ext cx="36195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875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3" y="1704975"/>
            <a:ext cx="75628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55DC3A-FC18-0DBC-A31A-4F3766D8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51" y="3552825"/>
            <a:ext cx="7765097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899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예제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6B7113-982C-FE7E-249A-304D9D4CE25B}"/>
              </a:ext>
            </a:extLst>
          </p:cNvPr>
          <p:cNvSpPr txBox="1">
            <a:spLocks/>
          </p:cNvSpPr>
          <p:nvPr/>
        </p:nvSpPr>
        <p:spPr bwMode="auto">
          <a:xfrm>
            <a:off x="500062" y="1696849"/>
            <a:ext cx="8143875" cy="30370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비디오 추가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&lt;video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controls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movie.ogv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브라우저가 지원하지 않는 비디오 형식입니다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&lt;/video&gt;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3CAF9-B5E4-B2CE-033F-EEAE31F4C514}"/>
              </a:ext>
            </a:extLst>
          </p:cNvPr>
          <p:cNvSpPr txBox="1"/>
          <p:nvPr/>
        </p:nvSpPr>
        <p:spPr>
          <a:xfrm>
            <a:off x="508090" y="14478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video1.html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2F8A90E-AE3D-8E34-DBA9-D5212D10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5" name="_x410976576">
            <a:extLst>
              <a:ext uri="{FF2B5EF4-FFF2-40B4-BE49-F238E27FC236}">
                <a16:creationId xmlns:a16="http://schemas.microsoft.com/office/drawing/2014/main" id="{F0589AF6-337D-CBB9-BAF6-54DC7ADE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5" y="3821113"/>
            <a:ext cx="4171552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27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2CA09-155E-6772-F6E9-88E1E34C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파일 형식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4D2333-822A-920A-D2A1-91274EB9E8D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08237"/>
            <a:ext cx="8153400" cy="217796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989ADF9-7856-6939-6D8C-1E8BEEC6E1D3}"/>
              </a:ext>
            </a:extLst>
          </p:cNvPr>
          <p:cNvSpPr txBox="1">
            <a:spLocks/>
          </p:cNvSpPr>
          <p:nvPr/>
        </p:nvSpPr>
        <p:spPr bwMode="auto">
          <a:xfrm>
            <a:off x="612648" y="4375237"/>
            <a:ext cx="8143875" cy="153039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indent="0" algn="just" rtl="0">
              <a:buNone/>
            </a:pP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&lt;video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controls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autoplay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&gt;</a:t>
            </a:r>
          </a:p>
          <a:p>
            <a:pPr marL="0" indent="0" algn="l">
              <a:buNone/>
            </a:pP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	&lt;</a:t>
            </a:r>
            <a:r>
              <a:rPr lang="en-US" altLang="ko-KR" sz="1600" b="0" i="0" u="none" strike="noStrike" baseline="0" dirty="0">
                <a:solidFill>
                  <a:srgbClr val="800000"/>
                </a:solidFill>
                <a:latin typeface="한컴바탕"/>
                <a:ea typeface="굴림" panose="020B0600000101010101" pitchFamily="50" charset="-127"/>
              </a:rPr>
              <a:t>source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src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="movie1.mp4"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type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="video/mp4"&gt;</a:t>
            </a:r>
          </a:p>
          <a:p>
            <a:pPr marL="0" marR="0" indent="0" algn="just" rtl="0">
              <a:buNone/>
            </a:pP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	&lt;</a:t>
            </a:r>
            <a:r>
              <a:rPr lang="en-US" altLang="ko-KR" sz="1600" b="0" i="0" u="none" strike="noStrike" baseline="0" dirty="0">
                <a:solidFill>
                  <a:srgbClr val="800000"/>
                </a:solidFill>
                <a:latin typeface="한컴바탕"/>
                <a:ea typeface="굴림" panose="020B0600000101010101" pitchFamily="50" charset="-127"/>
              </a:rPr>
              <a:t>source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src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="movie1.ogg"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FF0000"/>
                </a:solidFill>
                <a:latin typeface="한컴바탕"/>
                <a:ea typeface="굴림" panose="020B0600000101010101" pitchFamily="50" charset="-127"/>
              </a:rPr>
              <a:t>type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="video/</a:t>
            </a:r>
            <a:r>
              <a:rPr lang="en-US" altLang="ko-KR" sz="1600" b="0" i="0" u="none" strike="noStrike" baseline="0" dirty="0" err="1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ogg</a:t>
            </a: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"&gt;</a:t>
            </a:r>
          </a:p>
          <a:p>
            <a:pPr marL="0" marR="0" indent="0" algn="just" rtl="0">
              <a:buNone/>
            </a:pPr>
            <a:r>
              <a:rPr lang="en-US" altLang="ko-KR" sz="1600" b="0" i="0" u="none" strike="noStrike" baseline="0" dirty="0">
                <a:solidFill>
                  <a:srgbClr val="0000FF"/>
                </a:solidFill>
                <a:latin typeface="한컴바탕"/>
                <a:ea typeface="굴림" panose="020B0600000101010101" pitchFamily="50" charset="-127"/>
              </a:rPr>
              <a:t>&lt;/video&gt;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&lt;audio controls 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autoplay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한컴바탕"/>
                <a:ea typeface="굴림" panose="020B0600000101010101" pitchFamily="50" charset="-127"/>
              </a:rPr>
              <a:t> &gt;</a:t>
            </a:r>
            <a:endParaRPr lang="ko-KR" altLang="en-US" sz="16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6BB054-520E-59D6-8B67-B661C89021B1}"/>
              </a:ext>
            </a:extLst>
          </p:cNvPr>
          <p:cNvCxnSpPr/>
          <p:nvPr/>
        </p:nvCxnSpPr>
        <p:spPr>
          <a:xfrm>
            <a:off x="6019800" y="4248150"/>
            <a:ext cx="0" cy="178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94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예제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76B7113-982C-FE7E-249A-304D9D4CE25B}"/>
              </a:ext>
            </a:extLst>
          </p:cNvPr>
          <p:cNvSpPr txBox="1">
            <a:spLocks/>
          </p:cNvSpPr>
          <p:nvPr/>
        </p:nvSpPr>
        <p:spPr bwMode="auto">
          <a:xfrm>
            <a:off x="500062" y="1696849"/>
            <a:ext cx="8143875" cy="30370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&lt;video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"640"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"480"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controls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&lt;source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"trailer.mp4"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'video/mp4'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&lt;source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trailer.ogv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 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'video/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ogg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'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Your user agent does not support HTML5.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&lt;/video&gt;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3CAF9-B5E4-B2CE-033F-EEAE31F4C514}"/>
              </a:ext>
            </a:extLst>
          </p:cNvPr>
          <p:cNvSpPr txBox="1"/>
          <p:nvPr/>
        </p:nvSpPr>
        <p:spPr>
          <a:xfrm>
            <a:off x="508090" y="14478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video2.html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2F8A90E-AE3D-8E34-DBA9-D5212D10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FA07E-CE87-EB3E-E054-824CDB9F9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3" name="_x410389256">
            <a:extLst>
              <a:ext uri="{FF2B5EF4-FFF2-40B4-BE49-F238E27FC236}">
                <a16:creationId xmlns:a16="http://schemas.microsoft.com/office/drawing/2014/main" id="{DBC3D5E8-EC05-E332-792B-63B64081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10" y="3745984"/>
            <a:ext cx="4071938" cy="29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19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52575"/>
            <a:ext cx="76009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83" y="3724275"/>
            <a:ext cx="216556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38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요소의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" y="1924050"/>
            <a:ext cx="8587465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421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파일 형식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C196882-8AA0-AA65-F502-8CB90A022F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066386"/>
            <a:ext cx="8153400" cy="2153728"/>
          </a:xfrm>
        </p:spPr>
      </p:pic>
    </p:spTree>
    <p:extLst>
      <p:ext uri="{BB962C8B-B14F-4D97-AF65-F5344CB8AC3E}">
        <p14:creationId xmlns:p14="http://schemas.microsoft.com/office/powerpoint/2010/main" val="2186182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 예제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3A4B939-2D32-1AB9-3758-FFDA231DAE2D}"/>
              </a:ext>
            </a:extLst>
          </p:cNvPr>
          <p:cNvSpPr txBox="1">
            <a:spLocks/>
          </p:cNvSpPr>
          <p:nvPr/>
        </p:nvSpPr>
        <p:spPr bwMode="auto">
          <a:xfrm>
            <a:off x="500062" y="2011174"/>
            <a:ext cx="8143875" cy="2409824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&lt;audio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"old_pop.mp3"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autoplay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controls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Your browser does not support the audio element.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&lt;/audio&gt;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D7AF9-9BC0-37C3-6C69-8BE81B5142F1}"/>
              </a:ext>
            </a:extLst>
          </p:cNvPr>
          <p:cNvSpPr txBox="1"/>
          <p:nvPr/>
        </p:nvSpPr>
        <p:spPr>
          <a:xfrm>
            <a:off x="508090" y="176212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audio.html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06BA30-B001-9048-07F4-51234071B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175089520">
            <a:extLst>
              <a:ext uri="{FF2B5EF4-FFF2-40B4-BE49-F238E27FC236}">
                <a16:creationId xmlns:a16="http://schemas.microsoft.com/office/drawing/2014/main" id="{E3BAB358-B7AC-F56E-BFCC-973AD415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802188"/>
            <a:ext cx="4316412" cy="142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6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302FC-90E1-8575-7F9C-166D50DC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헤드</a:t>
            </a:r>
            <a:r>
              <a:rPr lang="en-US" altLang="ko-KR" dirty="0"/>
              <a:t>(head)</a:t>
            </a:r>
            <a:r>
              <a:rPr lang="ko-KR" altLang="en-US" dirty="0"/>
              <a:t>와 바디</a:t>
            </a:r>
            <a:r>
              <a:rPr lang="en-US" altLang="ko-KR" dirty="0"/>
              <a:t>(body)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D546D-FC56-09D6-82EA-76EBC33C4E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문서는 크게 헤드와 바디로 구성된다고 할 수 있다</a:t>
            </a:r>
            <a:r>
              <a:rPr lang="en-US" altLang="ko-KR" dirty="0"/>
              <a:t>. &lt;head&gt; </a:t>
            </a:r>
            <a:r>
              <a:rPr lang="ko-KR" altLang="en-US" dirty="0"/>
              <a:t>요소는 메타데이터</a:t>
            </a:r>
            <a:r>
              <a:rPr lang="en-US" altLang="ko-KR" dirty="0"/>
              <a:t>(</a:t>
            </a:r>
            <a:r>
              <a:rPr lang="ko-KR" altLang="en-US" dirty="0"/>
              <a:t>데이터에 대한 데이터</a:t>
            </a:r>
            <a:r>
              <a:rPr lang="en-US" altLang="ko-KR" dirty="0"/>
              <a:t>)</a:t>
            </a:r>
            <a:r>
              <a:rPr lang="ko-KR" altLang="en-US" dirty="0"/>
              <a:t>를 담는 컨테이너이다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142E0-38F2-CAC1-B8BE-0B091232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01" y="3001686"/>
            <a:ext cx="63912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0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altLang="ko-K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&lt;source&gt; </a:t>
            </a:r>
            <a:r>
              <a:rPr lang="ko-KR" alt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태그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브라우저가 지원하는 오디오 형식은 아직까지 없다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호환성을 높이기 위하여 다음과 같이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153D13-09EB-337B-540E-9F09848E73AC}"/>
              </a:ext>
            </a:extLst>
          </p:cNvPr>
          <p:cNvSpPr txBox="1">
            <a:spLocks/>
          </p:cNvSpPr>
          <p:nvPr/>
        </p:nvSpPr>
        <p:spPr bwMode="auto">
          <a:xfrm>
            <a:off x="604620" y="3011298"/>
            <a:ext cx="8143875" cy="329425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&lt;audio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controls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autoplay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&lt;source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"old_pop.ogg"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"audio/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ogg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&lt;source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"old_pop.mp3"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"audio/mp3"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Your browser does not support the audio element.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&lt;/audio&gt;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20B2F-A62F-2B38-9F42-7C4B3EB502C4}"/>
              </a:ext>
            </a:extLst>
          </p:cNvPr>
          <p:cNvSpPr txBox="1"/>
          <p:nvPr/>
        </p:nvSpPr>
        <p:spPr>
          <a:xfrm>
            <a:off x="612648" y="2762250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audio1.html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00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47B1-D3BC-95CD-9249-857490AF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7B9B8-549D-AB37-AD8F-D22D9D4378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음성파일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pop.mp3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를 재생하는 태그를 만들어보자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+mj-lt"/>
              <a:buAutoNum type="arabicPeriod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비디오 파일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video.mp4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를 재생하는 태그를 만들어보자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굴림체" panose="020B0609000101010101" pitchFamily="49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2F7CE-7BA5-E377-6D70-5AAAF3D2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557" y="4181842"/>
            <a:ext cx="1557338" cy="16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37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개인</a:t>
            </a:r>
            <a:r>
              <a:rPr lang="en-US" altLang="ko-KR" dirty="0"/>
              <a:t> </a:t>
            </a:r>
            <a:r>
              <a:rPr lang="ko-KR" altLang="en-US" dirty="0"/>
              <a:t>홈페이지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AF46F2-2E27-6B4E-39B8-96D61EC6E50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11230" y="1600200"/>
            <a:ext cx="7756490" cy="4495800"/>
          </a:xfrm>
        </p:spPr>
      </p:pic>
    </p:spTree>
    <p:extLst>
      <p:ext uri="{BB962C8B-B14F-4D97-AF65-F5344CB8AC3E}">
        <p14:creationId xmlns:p14="http://schemas.microsoft.com/office/powerpoint/2010/main" val="2777413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소스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01266B-33BA-A618-781C-1E0BF9BC8728}"/>
              </a:ext>
            </a:extLst>
          </p:cNvPr>
          <p:cNvSpPr txBox="1">
            <a:spLocks/>
          </p:cNvSpPr>
          <p:nvPr/>
        </p:nvSpPr>
        <p:spPr bwMode="auto">
          <a:xfrm>
            <a:off x="500062" y="1830199"/>
            <a:ext cx="8143875" cy="48658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My Homepage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My Homepage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"programmer.png"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프로그래머 그림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컴퓨터 프로그래머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를 꿈꾸며 열심히 공부하고 있는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인입니다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현재 학습하고 있는 과목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JAVA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웹프로그래밍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"http://www.w3c.org"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"_blank"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W3C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사이트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D0EE-B45E-159C-6063-43B1096BCF0D}"/>
              </a:ext>
            </a:extLst>
          </p:cNvPr>
          <p:cNvSpPr txBox="1"/>
          <p:nvPr/>
        </p:nvSpPr>
        <p:spPr>
          <a:xfrm>
            <a:off x="508090" y="1581150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mypage.html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57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소스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01266B-33BA-A618-781C-1E0BF9BC8728}"/>
              </a:ext>
            </a:extLst>
          </p:cNvPr>
          <p:cNvSpPr txBox="1">
            <a:spLocks/>
          </p:cNvSpPr>
          <p:nvPr/>
        </p:nvSpPr>
        <p:spPr bwMode="auto">
          <a:xfrm>
            <a:off x="500062" y="1830199"/>
            <a:ext cx="8143875" cy="4865876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이번 학기 시간표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altLang="ko-KR" sz="1400" b="0" dirty="0">
              <a:solidFill>
                <a:srgbClr val="8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CD3131"/>
                </a:solidFill>
                <a:effectLst/>
                <a:latin typeface="Century Schoolbook" panose="02040604050505020304" pitchFamily="18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시간표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&amp;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nbsp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;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월요일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화요일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수요일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교시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JAVA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JAVA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2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교시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C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JAVA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JAVA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&lt;/table&gt;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D0EE-B45E-159C-6063-43B1096BCF0D}"/>
              </a:ext>
            </a:extLst>
          </p:cNvPr>
          <p:cNvSpPr txBox="1"/>
          <p:nvPr/>
        </p:nvSpPr>
        <p:spPr>
          <a:xfrm>
            <a:off x="508090" y="1581150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mypage.html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80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커피 샵 홈페이지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FA2BE3F-51F0-DD56-9401-3D871B7A7D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63213"/>
            <a:ext cx="8153400" cy="3769773"/>
          </a:xfrm>
        </p:spPr>
      </p:pic>
    </p:spTree>
    <p:extLst>
      <p:ext uri="{BB962C8B-B14F-4D97-AF65-F5344CB8AC3E}">
        <p14:creationId xmlns:p14="http://schemas.microsoft.com/office/powerpoint/2010/main" val="975692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소스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01266B-33BA-A618-781C-1E0BF9BC8728}"/>
              </a:ext>
            </a:extLst>
          </p:cNvPr>
          <p:cNvSpPr txBox="1">
            <a:spLocks/>
          </p:cNvSpPr>
          <p:nvPr/>
        </p:nvSpPr>
        <p:spPr bwMode="auto">
          <a:xfrm>
            <a:off x="500062" y="1830198"/>
            <a:ext cx="8143875" cy="5027801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Web Programming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&lt;meta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Welcome to Web Coffee!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"images/coffee.gif"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하우스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로스팅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원두의 신선한 커피를 맛보고 싶다면</a:t>
            </a: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공인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급 바리스타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em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가 최고급 원두만을 직접 엄선하여 사용합니다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메뉴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메뉴에 대하여 자세히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알고싶으시면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"menu.html"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여기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&lt;/a&gt;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를 클릭하세요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D0EE-B45E-159C-6063-43B1096BCF0D}"/>
              </a:ext>
            </a:extLst>
          </p:cNvPr>
          <p:cNvSpPr txBox="1"/>
          <p:nvPr/>
        </p:nvSpPr>
        <p:spPr>
          <a:xfrm>
            <a:off x="508090" y="158115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coffee2.html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37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소스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01266B-33BA-A618-781C-1E0BF9BC8728}"/>
              </a:ext>
            </a:extLst>
          </p:cNvPr>
          <p:cNvSpPr txBox="1">
            <a:spLocks/>
          </p:cNvSpPr>
          <p:nvPr/>
        </p:nvSpPr>
        <p:spPr bwMode="auto">
          <a:xfrm>
            <a:off x="500062" y="1219200"/>
            <a:ext cx="8143875" cy="5638799"/>
          </a:xfrm>
          <a:prstGeom prst="rect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kumimoji="1" sz="20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6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&lt;!DOCTYPE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html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&lt;html&gt;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&lt;head&gt;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&lt;title&gt;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Web Coffee Menu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&lt;/title&gt;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&lt;meta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charset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"utf-8"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&lt;/head&gt;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</a:b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&lt;body&gt;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&lt;h1&gt;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메뉴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아메리카노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br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"images/americano.jpg"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에스프레소에 물을 넣어 연하게 마시는 커피</a:t>
            </a:r>
          </a:p>
          <a:p>
            <a:pPr marL="0" indent="0">
              <a:buNone/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카페라떼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br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"images/cafelatte.jpg"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에스프레소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(Caffe)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와 우유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(Latte)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를 넣은 커피</a:t>
            </a:r>
          </a:p>
          <a:p>
            <a:pPr marL="0" indent="0">
              <a:buNone/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카푸치노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br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/&gt;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"images/cappuccino.jpg"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entury Schoolbook" panose="02040604050505020304" pitchFamily="18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entury Schoolbook" panose="02040604050505020304" pitchFamily="18" charset="0"/>
              </a:rPr>
              <a:t>"100"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   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우유를 섞은 커피에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계핏가루를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 뿌린 이탈리아식 커피</a:t>
            </a:r>
          </a:p>
          <a:p>
            <a:pPr marL="0" indent="0">
              <a:buNone/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&lt;/li&gt;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&lt;/body&gt;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Century Schoolbook" panose="02040604050505020304" pitchFamily="18" charset="0"/>
              </a:rPr>
              <a:t>&lt;/html&gt;</a:t>
            </a:r>
            <a:endParaRPr lang="en-US" altLang="ko-KR" sz="1200" b="0" dirty="0">
              <a:solidFill>
                <a:srgbClr val="000000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D0EE-B45E-159C-6063-43B1096BCF0D}"/>
              </a:ext>
            </a:extLst>
          </p:cNvPr>
          <p:cNvSpPr txBox="1"/>
          <p:nvPr/>
        </p:nvSpPr>
        <p:spPr>
          <a:xfrm>
            <a:off x="500062" y="880646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>
                <a:solidFill>
                  <a:srgbClr val="0070C0"/>
                </a:solidFill>
              </a:rPr>
              <a:t>menu.html</a:t>
            </a:r>
            <a:endParaRPr lang="ko-KR" alt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27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F40C2-D4BB-3FAB-7E00-73FF434E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 Project: </a:t>
            </a:r>
            <a:r>
              <a:rPr lang="ko-KR" altLang="en-US" dirty="0"/>
              <a:t>쇼핑몰 웹사이트 제작 </a:t>
            </a:r>
            <a:r>
              <a:rPr lang="en-US" altLang="ko-KR" dirty="0"/>
              <a:t>#1: </a:t>
            </a:r>
            <a:r>
              <a:rPr lang="ko-KR" altLang="en-US" dirty="0"/>
              <a:t>설계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93A741-0D0D-7994-AF8A-37407D467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_x175076608">
            <a:extLst>
              <a:ext uri="{FF2B5EF4-FFF2-40B4-BE49-F238E27FC236}">
                <a16:creationId xmlns:a16="http://schemas.microsoft.com/office/drawing/2014/main" id="{357EF65A-EA9D-78FD-9B8B-90353CFFB2D6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81" y="1600200"/>
            <a:ext cx="740758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73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웹사이트 구축 과정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286000"/>
            <a:ext cx="81057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51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C6A79-2E51-6C01-02E1-1C106E33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 코드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D638C-1CFF-8D3B-7F72-60DEFCE705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euc-kr</a:t>
            </a:r>
            <a:r>
              <a:rPr lang="ko-KR" altLang="en-US" dirty="0"/>
              <a:t>은 </a:t>
            </a:r>
            <a:r>
              <a:rPr lang="en-US" altLang="ko-KR" dirty="0"/>
              <a:t>KSC5601</a:t>
            </a:r>
            <a:r>
              <a:rPr lang="ko-KR" altLang="en-US" dirty="0"/>
              <a:t>에 기반을 둔 대표적인 완성형 코드이다</a:t>
            </a:r>
            <a:r>
              <a:rPr lang="en-US" altLang="ko-KR" dirty="0"/>
              <a:t>. </a:t>
            </a:r>
            <a:r>
              <a:rPr lang="ko-KR" altLang="en-US" dirty="0"/>
              <a:t>즉 영어와 한글을 </a:t>
            </a:r>
            <a:r>
              <a:rPr lang="en-US" altLang="ko-KR" dirty="0"/>
              <a:t>2</a:t>
            </a:r>
            <a:r>
              <a:rPr lang="ko-KR" altLang="en-US" dirty="0"/>
              <a:t>바이트를 이용하여 나타내는 방식으로 초창기부터 사용해온 방식이다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utf-8</a:t>
            </a:r>
            <a:r>
              <a:rPr lang="ko-KR" altLang="en-US" dirty="0"/>
              <a:t>은 유니코드의 일종으로 가변길이 문자 인코딩 방법이다</a:t>
            </a:r>
            <a:r>
              <a:rPr lang="en-US" altLang="ko-KR" dirty="0"/>
              <a:t>. </a:t>
            </a:r>
            <a:r>
              <a:rPr lang="ko-KR" altLang="en-US" dirty="0"/>
              <a:t>일반적으로 영어는 </a:t>
            </a:r>
            <a:r>
              <a:rPr lang="en-US" altLang="ko-KR" dirty="0"/>
              <a:t>1</a:t>
            </a:r>
            <a:r>
              <a:rPr lang="ko-KR" altLang="en-US" dirty="0"/>
              <a:t>바이트</a:t>
            </a:r>
            <a:r>
              <a:rPr lang="en-US" altLang="ko-KR" dirty="0"/>
              <a:t>, </a:t>
            </a:r>
            <a:r>
              <a:rPr lang="ko-KR" altLang="en-US" dirty="0"/>
              <a:t>한글은 </a:t>
            </a:r>
            <a:r>
              <a:rPr lang="en-US" altLang="ko-KR" dirty="0"/>
              <a:t>3</a:t>
            </a:r>
            <a:r>
              <a:rPr lang="ko-KR" altLang="en-US" dirty="0"/>
              <a:t>바이트로 표현한다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utf-8</a:t>
            </a:r>
            <a:r>
              <a:rPr lang="ko-KR" altLang="en-US" dirty="0"/>
              <a:t>을 사용하도록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C3E6C-F42A-40C5-EF16-A3CFE5BC576E}"/>
              </a:ext>
            </a:extLst>
          </p:cNvPr>
          <p:cNvSpPr txBox="1"/>
          <p:nvPr/>
        </p:nvSpPr>
        <p:spPr>
          <a:xfrm>
            <a:off x="1055684" y="3663434"/>
            <a:ext cx="7267328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&lt;meta charset="utf-8"&gt;</a:t>
            </a:r>
          </a:p>
        </p:txBody>
      </p:sp>
    </p:spTree>
    <p:extLst>
      <p:ext uri="{BB962C8B-B14F-4D97-AF65-F5344CB8AC3E}">
        <p14:creationId xmlns:p14="http://schemas.microsoft.com/office/powerpoint/2010/main" val="29103064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내비게이션</a:t>
            </a:r>
            <a:r>
              <a:rPr lang="ko-KR" altLang="en-US" dirty="0"/>
              <a:t> 구조도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695450"/>
            <a:ext cx="68484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3429000"/>
            <a:ext cx="82391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49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홈페이지 레이아웃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800225"/>
            <a:ext cx="56483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021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이번 장에서 배운 것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8218" y="1761612"/>
            <a:ext cx="8437830" cy="4291343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04" y="5356445"/>
            <a:ext cx="1542003" cy="139744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795478" y="1911127"/>
            <a:ext cx="7011427" cy="2636489"/>
          </a:xfrm>
        </p:spPr>
        <p:txBody>
          <a:bodyPr>
            <a:noAutofit/>
          </a:bodyPr>
          <a:lstStyle/>
          <a:p>
            <a:r>
              <a:rPr lang="ko-KR" altLang="en-US" sz="1600" i="1" dirty="0">
                <a:solidFill>
                  <a:srgbClr val="FFFF00"/>
                </a:solidFill>
              </a:rPr>
              <a:t>웹페이지의 구조를 설명할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웹페이지는 크게 헤드와 바디로 구성된다고 할 수 있다</a:t>
            </a:r>
            <a:r>
              <a:rPr lang="en-US" altLang="ko-KR" sz="1600" i="1" dirty="0">
                <a:solidFill>
                  <a:schemeClr val="bg1"/>
                </a:solidFill>
              </a:rPr>
              <a:t>. &lt;head&gt; </a:t>
            </a:r>
            <a:r>
              <a:rPr lang="ko-KR" altLang="en-US" sz="1600" i="1" dirty="0">
                <a:solidFill>
                  <a:schemeClr val="bg1"/>
                </a:solidFill>
              </a:rPr>
              <a:t>요소는 메타데이터</a:t>
            </a:r>
            <a:r>
              <a:rPr lang="en-US" altLang="ko-KR" sz="1600" i="1" dirty="0">
                <a:solidFill>
                  <a:schemeClr val="bg1"/>
                </a:solidFill>
              </a:rPr>
              <a:t>(</a:t>
            </a:r>
            <a:r>
              <a:rPr lang="ko-KR" altLang="en-US" sz="1600" i="1" dirty="0">
                <a:solidFill>
                  <a:schemeClr val="bg1"/>
                </a:solidFill>
              </a:rPr>
              <a:t>데이터에 대한 데이터</a:t>
            </a:r>
            <a:r>
              <a:rPr lang="en-US" altLang="ko-KR" sz="1600" i="1" dirty="0">
                <a:solidFill>
                  <a:schemeClr val="bg1"/>
                </a:solidFill>
              </a:rPr>
              <a:t>)</a:t>
            </a:r>
            <a:r>
              <a:rPr lang="ko-KR" altLang="en-US" sz="1600" i="1" dirty="0">
                <a:solidFill>
                  <a:schemeClr val="bg1"/>
                </a:solidFill>
              </a:rPr>
              <a:t>를 담는 컨테이너이다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메타데이터는 일반적으로 문서 제목</a:t>
            </a:r>
            <a:r>
              <a:rPr lang="en-US" altLang="ko-KR" sz="1600" i="1" dirty="0">
                <a:solidFill>
                  <a:schemeClr val="bg1"/>
                </a:solidFill>
              </a:rPr>
              <a:t>, </a:t>
            </a:r>
            <a:r>
              <a:rPr lang="ko-KR" altLang="en-US" sz="1600" i="1" dirty="0">
                <a:solidFill>
                  <a:schemeClr val="bg1"/>
                </a:solidFill>
              </a:rPr>
              <a:t>문자 집합</a:t>
            </a:r>
            <a:r>
              <a:rPr lang="en-US" altLang="ko-KR" sz="1600" i="1" dirty="0">
                <a:solidFill>
                  <a:schemeClr val="bg1"/>
                </a:solidFill>
              </a:rPr>
              <a:t>, CSS </a:t>
            </a:r>
            <a:r>
              <a:rPr lang="ko-KR" altLang="en-US" sz="1600" i="1" dirty="0">
                <a:solidFill>
                  <a:schemeClr val="bg1"/>
                </a:solidFill>
              </a:rPr>
              <a:t>스타일 시트</a:t>
            </a:r>
            <a:r>
              <a:rPr lang="en-US" altLang="ko-KR" sz="1600" i="1" dirty="0">
                <a:solidFill>
                  <a:schemeClr val="bg1"/>
                </a:solidFill>
              </a:rPr>
              <a:t>, </a:t>
            </a:r>
            <a:r>
              <a:rPr lang="ko-KR" altLang="en-US" sz="1600" i="1" dirty="0">
                <a:solidFill>
                  <a:schemeClr val="bg1"/>
                </a:solidFill>
              </a:rPr>
              <a:t>자바 스크립트 등을 정의한다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바디는 </a:t>
            </a:r>
            <a:r>
              <a:rPr lang="en-US" altLang="ko-KR" sz="1600" i="1" dirty="0">
                <a:solidFill>
                  <a:schemeClr val="bg1"/>
                </a:solidFill>
              </a:rPr>
              <a:t>&lt;body&gt;</a:t>
            </a:r>
            <a:r>
              <a:rPr lang="ko-KR" altLang="en-US" sz="1600" i="1" dirty="0">
                <a:solidFill>
                  <a:schemeClr val="bg1"/>
                </a:solidFill>
              </a:rPr>
              <a:t>와 </a:t>
            </a:r>
            <a:r>
              <a:rPr lang="en-US" altLang="ko-KR" sz="1600" i="1" dirty="0">
                <a:solidFill>
                  <a:schemeClr val="bg1"/>
                </a:solidFill>
              </a:rPr>
              <a:t>&lt;/body&gt; </a:t>
            </a:r>
            <a:r>
              <a:rPr lang="ko-KR" altLang="en-US" sz="1600" i="1" dirty="0">
                <a:solidFill>
                  <a:schemeClr val="bg1"/>
                </a:solidFill>
              </a:rPr>
              <a:t>태그로 둘러싸인 부분이다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문서의 내용에 해당하는 부분이다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텍스트나 이미지</a:t>
            </a:r>
            <a:r>
              <a:rPr lang="en-US" altLang="ko-KR" sz="1600" i="1" dirty="0">
                <a:solidFill>
                  <a:schemeClr val="bg1"/>
                </a:solidFill>
              </a:rPr>
              <a:t>, </a:t>
            </a:r>
            <a:r>
              <a:rPr lang="ko-KR" altLang="en-US" sz="1600" i="1" dirty="0">
                <a:solidFill>
                  <a:schemeClr val="bg1"/>
                </a:solidFill>
              </a:rPr>
              <a:t>테이블</a:t>
            </a:r>
            <a:r>
              <a:rPr lang="en-US" altLang="ko-KR" sz="1600" i="1" dirty="0">
                <a:solidFill>
                  <a:schemeClr val="bg1"/>
                </a:solidFill>
              </a:rPr>
              <a:t>, </a:t>
            </a:r>
            <a:r>
              <a:rPr lang="ko-KR" altLang="en-US" sz="1600" i="1" dirty="0">
                <a:solidFill>
                  <a:schemeClr val="bg1"/>
                </a:solidFill>
              </a:rPr>
              <a:t>리스트 등이 들어간다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600" i="1" dirty="0">
                <a:solidFill>
                  <a:srgbClr val="FFFF00"/>
                </a:solidFill>
              </a:rPr>
              <a:t>웹페이지에 텍스트를 의도대로 표시할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텍스트 안의 모든 공백은 무시된다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따라서 텍스트는 </a:t>
            </a:r>
            <a:r>
              <a:rPr lang="en-US" altLang="ko-KR" sz="1600" i="1" dirty="0">
                <a:solidFill>
                  <a:schemeClr val="bg1"/>
                </a:solidFill>
              </a:rPr>
              <a:t>&lt;p&gt;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이용하여 문단으로 분리하는 것이 좋다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자신이 입력한대로 텍스트를 나오게 하려면 </a:t>
            </a:r>
            <a:r>
              <a:rPr lang="en-US" altLang="ko-KR" sz="1600" i="1" dirty="0">
                <a:solidFill>
                  <a:schemeClr val="bg1"/>
                </a:solidFill>
              </a:rPr>
              <a:t>&lt;pre&gt;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사용한다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600" i="1" dirty="0">
                <a:solidFill>
                  <a:srgbClr val="FFFF00"/>
                </a:solidFill>
              </a:rPr>
              <a:t>웹페이지에 리스트를 생성할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리스트는 </a:t>
            </a:r>
            <a:r>
              <a:rPr lang="ko-KR" altLang="en-US" sz="1600" i="1" dirty="0" err="1">
                <a:solidFill>
                  <a:schemeClr val="bg1"/>
                </a:solidFill>
              </a:rPr>
              <a:t>순서있는</a:t>
            </a:r>
            <a:r>
              <a:rPr lang="ko-KR" altLang="en-US" sz="1600" i="1" dirty="0">
                <a:solidFill>
                  <a:schemeClr val="bg1"/>
                </a:solidFill>
              </a:rPr>
              <a:t> 리스트를 원하면 </a:t>
            </a:r>
            <a:r>
              <a:rPr lang="en-US" altLang="ko-KR" sz="1600" i="1" dirty="0">
                <a:solidFill>
                  <a:schemeClr val="bg1"/>
                </a:solidFill>
              </a:rPr>
              <a:t>&lt;</a:t>
            </a:r>
            <a:r>
              <a:rPr lang="en-US" altLang="ko-KR" sz="1600" i="1" dirty="0" err="1">
                <a:solidFill>
                  <a:schemeClr val="bg1"/>
                </a:solidFill>
              </a:rPr>
              <a:t>ol</a:t>
            </a:r>
            <a:r>
              <a:rPr lang="en-US" altLang="ko-KR" sz="1600" i="1" dirty="0">
                <a:solidFill>
                  <a:schemeClr val="bg1"/>
                </a:solidFill>
              </a:rPr>
              <a:t>&gt;, </a:t>
            </a:r>
            <a:r>
              <a:rPr lang="ko-KR" altLang="en-US" sz="1600" i="1" dirty="0" err="1">
                <a:solidFill>
                  <a:schemeClr val="bg1"/>
                </a:solidFill>
              </a:rPr>
              <a:t>순서없는</a:t>
            </a:r>
            <a:r>
              <a:rPr lang="ko-KR" altLang="en-US" sz="1600" i="1" dirty="0">
                <a:solidFill>
                  <a:schemeClr val="bg1"/>
                </a:solidFill>
              </a:rPr>
              <a:t> 리스트를 원하면 </a:t>
            </a:r>
            <a:r>
              <a:rPr lang="en-US" altLang="ko-KR" sz="1600" i="1" dirty="0">
                <a:solidFill>
                  <a:schemeClr val="bg1"/>
                </a:solidFill>
              </a:rPr>
              <a:t>&lt;</a:t>
            </a:r>
            <a:r>
              <a:rPr lang="en-US" altLang="ko-KR" sz="1600" i="1" dirty="0" err="1">
                <a:solidFill>
                  <a:schemeClr val="bg1"/>
                </a:solidFill>
              </a:rPr>
              <a:t>ul</a:t>
            </a:r>
            <a:r>
              <a:rPr lang="en-US" altLang="ko-KR" sz="1600" i="1" dirty="0">
                <a:solidFill>
                  <a:schemeClr val="bg1"/>
                </a:solidFill>
              </a:rPr>
              <a:t>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사용한다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리스트 항목은 </a:t>
            </a:r>
            <a:r>
              <a:rPr lang="en-US" altLang="ko-KR" sz="1600" i="1" dirty="0">
                <a:solidFill>
                  <a:schemeClr val="bg1"/>
                </a:solidFill>
              </a:rPr>
              <a:t>&lt;li&gt; </a:t>
            </a:r>
            <a:r>
              <a:rPr lang="ko-KR" altLang="en-US" sz="1600" i="1" dirty="0">
                <a:solidFill>
                  <a:schemeClr val="bg1"/>
                </a:solidFill>
              </a:rPr>
              <a:t>태그로 생성한다</a:t>
            </a:r>
            <a:r>
              <a:rPr lang="en-US" altLang="ko-KR" sz="1600" i="1" dirty="0">
                <a:solidFill>
                  <a:schemeClr val="bg1"/>
                </a:solidFill>
              </a:rPr>
              <a:t>.</a:t>
            </a:r>
            <a:r>
              <a:rPr lang="en-US" altLang="ko-KR" sz="1600" i="1" dirty="0">
                <a:solidFill>
                  <a:srgbClr val="FFFF00"/>
                </a:solidFill>
              </a:rPr>
              <a:t> </a:t>
            </a:r>
            <a:endParaRPr lang="en-US" altLang="ko-K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70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이번 장에서 배운 것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8218" y="1761612"/>
            <a:ext cx="8437830" cy="4291343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04" y="5356445"/>
            <a:ext cx="1542003" cy="139744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795478" y="1911127"/>
            <a:ext cx="7011427" cy="2636489"/>
          </a:xfrm>
        </p:spPr>
        <p:txBody>
          <a:bodyPr>
            <a:noAutofit/>
          </a:bodyPr>
          <a:lstStyle/>
          <a:p>
            <a:r>
              <a:rPr lang="ko-KR" altLang="en-US" sz="1600" i="1" dirty="0">
                <a:solidFill>
                  <a:srgbClr val="FFFF00"/>
                </a:solidFill>
              </a:rPr>
              <a:t>웹페이지에 이미지를 표시하려면 어떻게 하나요</a:t>
            </a:r>
            <a:r>
              <a:rPr lang="en-US" altLang="ko-KR" sz="1600" i="1" dirty="0">
                <a:solidFill>
                  <a:srgbClr val="FFFF00"/>
                </a:solidFill>
              </a:rPr>
              <a:t>? 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이미지는 </a:t>
            </a:r>
            <a:r>
              <a:rPr lang="en-US" altLang="ko-KR" sz="1600" i="1" dirty="0">
                <a:solidFill>
                  <a:schemeClr val="bg1"/>
                </a:solidFill>
              </a:rPr>
              <a:t>&lt;</a:t>
            </a:r>
            <a:r>
              <a:rPr lang="en-US" altLang="ko-KR" sz="1600" i="1" dirty="0" err="1">
                <a:solidFill>
                  <a:schemeClr val="bg1"/>
                </a:solidFill>
              </a:rPr>
              <a:t>img</a:t>
            </a:r>
            <a:r>
              <a:rPr lang="en-US" altLang="ko-KR" sz="1600" i="1" dirty="0">
                <a:solidFill>
                  <a:schemeClr val="bg1"/>
                </a:solidFill>
              </a:rPr>
              <a:t>&gt; </a:t>
            </a:r>
            <a:r>
              <a:rPr lang="ko-KR" altLang="en-US" sz="1600" i="1" dirty="0">
                <a:solidFill>
                  <a:schemeClr val="bg1"/>
                </a:solidFill>
              </a:rPr>
              <a:t>태그로 표시한다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  <a:r>
              <a:rPr lang="ko-KR" altLang="en-US" sz="1600" i="1" dirty="0">
                <a:solidFill>
                  <a:schemeClr val="bg1"/>
                </a:solidFill>
              </a:rPr>
              <a:t>가장 중요한 속성은 </a:t>
            </a:r>
            <a:r>
              <a:rPr lang="en-US" altLang="ko-KR" sz="1600" i="1" dirty="0" err="1">
                <a:solidFill>
                  <a:schemeClr val="bg1"/>
                </a:solidFill>
              </a:rPr>
              <a:t>src</a:t>
            </a:r>
            <a:r>
              <a:rPr lang="ko-KR" altLang="en-US" sz="1600" i="1" dirty="0">
                <a:solidFill>
                  <a:schemeClr val="bg1"/>
                </a:solidFill>
              </a:rPr>
              <a:t>로 이미지 파일 이름을 여기에 적어야 한다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600" i="1" dirty="0">
              <a:solidFill>
                <a:schemeClr val="bg1"/>
              </a:solidFill>
            </a:endParaRPr>
          </a:p>
          <a:p>
            <a:r>
              <a:rPr lang="ko-KR" altLang="en-US" sz="1600" i="1" dirty="0">
                <a:solidFill>
                  <a:srgbClr val="FFFF00"/>
                </a:solidFill>
              </a:rPr>
              <a:t>웹페이지에 하이퍼링크를 생성하려면 어떻게 하나요</a:t>
            </a:r>
            <a:r>
              <a:rPr lang="en-US" altLang="ko-KR" sz="1600" i="1" dirty="0">
                <a:solidFill>
                  <a:srgbClr val="FFFF00"/>
                </a:solidFill>
              </a:rPr>
              <a:t>? </a:t>
            </a:r>
          </a:p>
          <a:p>
            <a:pPr lvl="1"/>
            <a:r>
              <a:rPr lang="en-US" altLang="ko-KR" sz="1600" i="1" dirty="0">
                <a:solidFill>
                  <a:schemeClr val="bg1"/>
                </a:solidFill>
              </a:rPr>
              <a:t>&lt;a&gt;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생성하고 </a:t>
            </a:r>
            <a:r>
              <a:rPr lang="en-US" altLang="ko-KR" sz="1600" i="1" dirty="0" err="1">
                <a:solidFill>
                  <a:schemeClr val="bg1"/>
                </a:solidFill>
              </a:rPr>
              <a:t>href</a:t>
            </a:r>
            <a:r>
              <a:rPr lang="en-US" altLang="ko-KR" sz="1600" i="1" dirty="0">
                <a:solidFill>
                  <a:schemeClr val="bg1"/>
                </a:solidFill>
              </a:rPr>
              <a:t> </a:t>
            </a:r>
            <a:r>
              <a:rPr lang="ko-KR" altLang="en-US" sz="1600" i="1" dirty="0">
                <a:solidFill>
                  <a:schemeClr val="bg1"/>
                </a:solidFill>
              </a:rPr>
              <a:t>속성에 이동하는 주소를 적어준다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600" i="1" dirty="0">
              <a:solidFill>
                <a:srgbClr val="FFFF00"/>
              </a:solidFill>
            </a:endParaRPr>
          </a:p>
          <a:p>
            <a:r>
              <a:rPr lang="ko-KR" altLang="en-US" sz="1600" i="1" dirty="0">
                <a:solidFill>
                  <a:srgbClr val="FFFF00"/>
                </a:solidFill>
              </a:rPr>
              <a:t>웹페이지에 테이블을 생성할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</a:t>
            </a:r>
          </a:p>
          <a:p>
            <a:pPr lvl="1"/>
            <a:r>
              <a:rPr lang="en-US" altLang="ko-KR" sz="1600" i="1" dirty="0">
                <a:solidFill>
                  <a:schemeClr val="bg1"/>
                </a:solidFill>
              </a:rPr>
              <a:t>&lt;table&gt; </a:t>
            </a:r>
            <a:r>
              <a:rPr lang="ko-KR" altLang="en-US" sz="1600" i="1" dirty="0">
                <a:solidFill>
                  <a:schemeClr val="bg1"/>
                </a:solidFill>
              </a:rPr>
              <a:t>태그 안에 각 행을 나타내는 </a:t>
            </a:r>
            <a:r>
              <a:rPr lang="en-US" altLang="ko-KR" sz="1600" i="1" dirty="0">
                <a:solidFill>
                  <a:schemeClr val="bg1"/>
                </a:solidFill>
              </a:rPr>
              <a:t>&lt;tr&gt;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만든다</a:t>
            </a:r>
            <a:r>
              <a:rPr lang="en-US" altLang="ko-KR" sz="1600" i="1" dirty="0">
                <a:solidFill>
                  <a:schemeClr val="bg1"/>
                </a:solidFill>
              </a:rPr>
              <a:t>. &lt;tr&gt; </a:t>
            </a:r>
            <a:r>
              <a:rPr lang="ko-KR" altLang="en-US" sz="1600" i="1" dirty="0">
                <a:solidFill>
                  <a:schemeClr val="bg1"/>
                </a:solidFill>
              </a:rPr>
              <a:t>안에 </a:t>
            </a:r>
            <a:r>
              <a:rPr lang="en-US" altLang="ko-KR" sz="1600" i="1" dirty="0">
                <a:solidFill>
                  <a:schemeClr val="bg1"/>
                </a:solidFill>
              </a:rPr>
              <a:t>&lt;td&gt;</a:t>
            </a:r>
            <a:r>
              <a:rPr lang="ko-KR" altLang="en-US" sz="1600" i="1" dirty="0">
                <a:solidFill>
                  <a:schemeClr val="bg1"/>
                </a:solidFill>
              </a:rPr>
              <a:t>를 생성하여 각 셀을 만든다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600" i="1" dirty="0">
                <a:solidFill>
                  <a:srgbClr val="FFFF00"/>
                </a:solidFill>
              </a:rPr>
              <a:t>오디오와 비디오를 웹페이지에 추가할 수 있나요</a:t>
            </a:r>
            <a:r>
              <a:rPr lang="en-US" altLang="ko-KR" sz="1600" i="1" dirty="0">
                <a:solidFill>
                  <a:srgbClr val="FFFF00"/>
                </a:solidFill>
              </a:rPr>
              <a:t>? </a:t>
            </a:r>
          </a:p>
          <a:p>
            <a:pPr lvl="1"/>
            <a:r>
              <a:rPr lang="ko-KR" altLang="en-US" sz="1600" i="1" dirty="0">
                <a:solidFill>
                  <a:schemeClr val="bg1"/>
                </a:solidFill>
              </a:rPr>
              <a:t>오디오는 </a:t>
            </a:r>
            <a:r>
              <a:rPr lang="en-US" altLang="ko-KR" sz="1600" i="1" dirty="0">
                <a:solidFill>
                  <a:schemeClr val="bg1"/>
                </a:solidFill>
              </a:rPr>
              <a:t>&lt;audio&gt; </a:t>
            </a:r>
            <a:r>
              <a:rPr lang="ko-KR" altLang="en-US" sz="1600" i="1" dirty="0">
                <a:solidFill>
                  <a:schemeClr val="bg1"/>
                </a:solidFill>
              </a:rPr>
              <a:t>태그로</a:t>
            </a:r>
            <a:r>
              <a:rPr lang="en-US" altLang="ko-KR" sz="1600" i="1" dirty="0">
                <a:solidFill>
                  <a:schemeClr val="bg1"/>
                </a:solidFill>
              </a:rPr>
              <a:t>, </a:t>
            </a:r>
            <a:r>
              <a:rPr lang="ko-KR" altLang="en-US" sz="1600" i="1" dirty="0">
                <a:solidFill>
                  <a:schemeClr val="bg1"/>
                </a:solidFill>
              </a:rPr>
              <a:t>비디오는 </a:t>
            </a:r>
            <a:r>
              <a:rPr lang="en-US" altLang="ko-KR" sz="1600" i="1" dirty="0">
                <a:solidFill>
                  <a:schemeClr val="bg1"/>
                </a:solidFill>
              </a:rPr>
              <a:t>&lt;video&gt; </a:t>
            </a:r>
            <a:r>
              <a:rPr lang="ko-KR" altLang="en-US" sz="1600" i="1" dirty="0">
                <a:solidFill>
                  <a:schemeClr val="bg1"/>
                </a:solidFill>
              </a:rPr>
              <a:t>태그를 이용하여 웹페이지에 추가할 수 있다</a:t>
            </a:r>
            <a:r>
              <a:rPr lang="en-US" altLang="ko-KR" sz="1600" i="1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5682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/>
              <a:t>Q &amp; A</a:t>
            </a:r>
          </a:p>
        </p:txBody>
      </p:sp>
      <p:pic>
        <p:nvPicPr>
          <p:cNvPr id="457731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1169E-C393-8213-45EB-6499EAD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FA0CE-6F61-1FC6-9380-32731B5C3B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는 시작 태그와 종료 태그로 이루어진 </a:t>
            </a:r>
            <a:r>
              <a:rPr lang="en-US" altLang="ko-KR" dirty="0"/>
              <a:t>HTML </a:t>
            </a:r>
            <a:r>
              <a:rPr lang="ko-KR" altLang="en-US" dirty="0"/>
              <a:t>문서의 구성 요소이다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544289-7F54-9F6F-ED89-4A5A6455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8" y="2508187"/>
            <a:ext cx="7097540" cy="228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02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사용자 지정 1">
      <a:majorFont>
        <a:latin typeface="Tw Cen MT"/>
        <a:ea typeface="HY얕은샘물M"/>
        <a:cs typeface=""/>
      </a:majorFont>
      <a:minorFont>
        <a:latin typeface="Tw Cen MT"/>
        <a:ea typeface="굴림"/>
        <a:cs typeface="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제1장 기초사항(강의)</Template>
  <TotalTime>2201</TotalTime>
  <Words>1713</Words>
  <Application>Microsoft Office PowerPoint</Application>
  <PresentationFormat>화면 슬라이드 쇼(4:3)</PresentationFormat>
  <Paragraphs>628</Paragraphs>
  <Slides>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5" baseType="lpstr">
      <vt:lpstr>HY얕은샘물M</vt:lpstr>
      <vt:lpstr>굴림</vt:lpstr>
      <vt:lpstr>굴림체</vt:lpstr>
      <vt:lpstr>한양신명조</vt:lpstr>
      <vt:lpstr>한컴바탕</vt:lpstr>
      <vt:lpstr>Arial</vt:lpstr>
      <vt:lpstr>Century Schoolbook</vt:lpstr>
      <vt:lpstr>Symbol</vt:lpstr>
      <vt:lpstr>Tw Cen MT</vt:lpstr>
      <vt:lpstr>Wingdings</vt:lpstr>
      <vt:lpstr>가을</vt:lpstr>
      <vt:lpstr>제2장 HTML 기본 요소</vt:lpstr>
      <vt:lpstr>2장의 목표</vt:lpstr>
      <vt:lpstr>이번 장에서 만들 웹페이지</vt:lpstr>
      <vt:lpstr>HTML 문서 구조</vt:lpstr>
      <vt:lpstr>&lt;!DOCTYPE&gt; 선언</vt:lpstr>
      <vt:lpstr>HTML 주석 </vt:lpstr>
      <vt:lpstr>헤드(head)와 바디(body)</vt:lpstr>
      <vt:lpstr>한글 코드 문제</vt:lpstr>
      <vt:lpstr>요소(element)</vt:lpstr>
      <vt:lpstr>정리</vt:lpstr>
      <vt:lpstr>주의할 점</vt:lpstr>
      <vt:lpstr>속성</vt:lpstr>
      <vt:lpstr>속성</vt:lpstr>
      <vt:lpstr>중간점검</vt:lpstr>
      <vt:lpstr>텍스트 표시</vt:lpstr>
      <vt:lpstr>문단</vt:lpstr>
      <vt:lpstr>&lt;br&gt; 태그 </vt:lpstr>
      <vt:lpstr>텍스트 입력시 주의할 점</vt:lpstr>
      <vt:lpstr>&lt;pre&gt; 태그 </vt:lpstr>
      <vt:lpstr>헤딩</vt:lpstr>
      <vt:lpstr>주석</vt:lpstr>
      <vt:lpstr>텍스트 서식</vt:lpstr>
      <vt:lpstr>텍스트 서식</vt:lpstr>
      <vt:lpstr>수평선</vt:lpstr>
      <vt:lpstr>특수문자</vt:lpstr>
      <vt:lpstr>중간점검</vt:lpstr>
      <vt:lpstr>Lab: 커피 전문점 웹 페이지</vt:lpstr>
      <vt:lpstr>Sol.</vt:lpstr>
      <vt:lpstr>리스트</vt:lpstr>
      <vt:lpstr>번호없는 리스트</vt:lpstr>
      <vt:lpstr>번호있는 리스트</vt:lpstr>
      <vt:lpstr>정의 리스트</vt:lpstr>
      <vt:lpstr>중간점검</vt:lpstr>
      <vt:lpstr>이미지 </vt:lpstr>
      <vt:lpstr>예제</vt:lpstr>
      <vt:lpstr>블록 요소 vs 인라인 요소</vt:lpstr>
      <vt:lpstr>이미지 처리 방법</vt:lpstr>
      <vt:lpstr>이미지의 종류</vt:lpstr>
      <vt:lpstr>alt 속성 </vt:lpstr>
      <vt:lpstr>중간점검</vt:lpstr>
      <vt:lpstr>Lab: 커피 샵 홈페이지 #2</vt:lpstr>
      <vt:lpstr>Sol. </vt:lpstr>
      <vt:lpstr>링크</vt:lpstr>
      <vt:lpstr>링크 예제</vt:lpstr>
      <vt:lpstr>경로 표시 방법</vt:lpstr>
      <vt:lpstr>target 속성 </vt:lpstr>
      <vt:lpstr>예제</vt:lpstr>
      <vt:lpstr>id 속성</vt:lpstr>
      <vt:lpstr>이메일 링크</vt:lpstr>
      <vt:lpstr>중간점검</vt:lpstr>
      <vt:lpstr>Lab: 썸네일</vt:lpstr>
      <vt:lpstr>thumnail.html</vt:lpstr>
      <vt:lpstr>photo1.html</vt:lpstr>
      <vt:lpstr>테이블 </vt:lpstr>
      <vt:lpstr>테이블 예제 </vt:lpstr>
      <vt:lpstr>테이블 헤더  </vt:lpstr>
      <vt:lpstr>테이블 열과 행의 병합</vt:lpstr>
      <vt:lpstr>Lab: 테이블을 이용한 이미지 갤러리 만들기</vt:lpstr>
      <vt:lpstr>Sol. 테이블을 이용한 이미지 갤러리 만들기</vt:lpstr>
      <vt:lpstr>중간점검</vt:lpstr>
      <vt:lpstr>웹브라우저와 멀티미디어</vt:lpstr>
      <vt:lpstr>비디오 </vt:lpstr>
      <vt:lpstr>비디오 예제 #1</vt:lpstr>
      <vt:lpstr>비디오 파일 형식</vt:lpstr>
      <vt:lpstr>비디오 예제 #2</vt:lpstr>
      <vt:lpstr>오디오</vt:lpstr>
      <vt:lpstr>&lt;audio&gt; 요소의 속성</vt:lpstr>
      <vt:lpstr>오디오 파일 형식</vt:lpstr>
      <vt:lpstr>오디오 예제</vt:lpstr>
      <vt:lpstr>&lt;source&gt; 태그 사용</vt:lpstr>
      <vt:lpstr>중간점검</vt:lpstr>
      <vt:lpstr>Lab: 개인 홈페이지</vt:lpstr>
      <vt:lpstr>HTML 소스 </vt:lpstr>
      <vt:lpstr>HTML 소스 </vt:lpstr>
      <vt:lpstr>Lab: 커피 샵 홈페이지 #3</vt:lpstr>
      <vt:lpstr>HTML 소스 </vt:lpstr>
      <vt:lpstr>HTML 소스 </vt:lpstr>
      <vt:lpstr>Mini Project: 쇼핑몰 웹사이트 제작 #1: 설계 </vt:lpstr>
      <vt:lpstr>웹사이트 구축 과정</vt:lpstr>
      <vt:lpstr>내비게이션 구조도</vt:lpstr>
      <vt:lpstr>홈페이지 레이아웃</vt:lpstr>
      <vt:lpstr>이번 장에서 배운 것</vt:lpstr>
      <vt:lpstr>이번 장에서 배운 것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학생</cp:lastModifiedBy>
  <cp:revision>275</cp:revision>
  <dcterms:created xsi:type="dcterms:W3CDTF">2007-06-29T06:43:39Z</dcterms:created>
  <dcterms:modified xsi:type="dcterms:W3CDTF">2023-04-13T06:56:05Z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